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4"/>
  </p:sldMasterIdLst>
  <p:notesMasterIdLst>
    <p:notesMasterId r:id="rId18"/>
  </p:notesMasterIdLst>
  <p:handoutMasterIdLst>
    <p:handoutMasterId r:id="rId19"/>
  </p:handoutMasterIdLst>
  <p:sldIdLst>
    <p:sldId id="338" r:id="rId5"/>
    <p:sldId id="348" r:id="rId6"/>
    <p:sldId id="349" r:id="rId7"/>
    <p:sldId id="350" r:id="rId8"/>
    <p:sldId id="351" r:id="rId9"/>
    <p:sldId id="361" r:id="rId10"/>
    <p:sldId id="356" r:id="rId11"/>
    <p:sldId id="358" r:id="rId12"/>
    <p:sldId id="359" r:id="rId13"/>
    <p:sldId id="360" r:id="rId14"/>
    <p:sldId id="362" r:id="rId15"/>
    <p:sldId id="353" r:id="rId16"/>
    <p:sldId id="317" r:id="rId17"/>
  </p:sldIdLst>
  <p:sldSz cx="9144000" cy="6858000" type="screen4x3"/>
  <p:notesSz cx="6946900" cy="10083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E48578"/>
    <a:srgbClr val="A90F0B"/>
    <a:srgbClr val="D95543"/>
    <a:srgbClr val="BB0101"/>
    <a:srgbClr val="D74C39"/>
    <a:srgbClr val="FFFFCC"/>
    <a:srgbClr val="910C09"/>
    <a:srgbClr val="DD0101"/>
    <a:srgbClr val="4F0705"/>
    <a:srgbClr val="911717"/>
  </p:clrMru>
</p:presentationPr>
</file>

<file path=ppt/tableStyles.xml><?xml version="1.0" encoding="utf-8"?>
<a:tblStyleLst xmlns:a="http://schemas.openxmlformats.org/drawingml/2006/main" def="{5C22544A-7EE6-4342-B048-85BDC9FD1C3A}">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3560" autoAdjust="0"/>
    <p:restoredTop sz="99259" autoAdjust="0"/>
  </p:normalViewPr>
  <p:slideViewPr>
    <p:cSldViewPr>
      <p:cViewPr>
        <p:scale>
          <a:sx n="100" d="100"/>
          <a:sy n="100" d="100"/>
        </p:scale>
        <p:origin x="-486" y="12"/>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0323" cy="504190"/>
          </a:xfrm>
          <a:prstGeom prst="rect">
            <a:avLst/>
          </a:prstGeom>
        </p:spPr>
        <p:txBody>
          <a:bodyPr vert="horz" lIns="97310" tIns="48655" rIns="97310" bIns="48655" rtlCol="0"/>
          <a:lstStyle>
            <a:lvl1pPr algn="l">
              <a:defRPr sz="1300"/>
            </a:lvl1pPr>
          </a:lstStyle>
          <a:p>
            <a:endParaRPr lang="en-GB"/>
          </a:p>
        </p:txBody>
      </p:sp>
      <p:sp>
        <p:nvSpPr>
          <p:cNvPr id="3" name="Date Placeholder 2"/>
          <p:cNvSpPr>
            <a:spLocks noGrp="1"/>
          </p:cNvSpPr>
          <p:nvPr>
            <p:ph type="dt" sz="quarter" idx="1"/>
          </p:nvPr>
        </p:nvSpPr>
        <p:spPr>
          <a:xfrm>
            <a:off x="3934969" y="0"/>
            <a:ext cx="3010323" cy="504190"/>
          </a:xfrm>
          <a:prstGeom prst="rect">
            <a:avLst/>
          </a:prstGeom>
        </p:spPr>
        <p:txBody>
          <a:bodyPr vert="horz" lIns="97310" tIns="48655" rIns="97310" bIns="48655" rtlCol="0"/>
          <a:lstStyle>
            <a:lvl1pPr algn="r">
              <a:defRPr sz="1300"/>
            </a:lvl1pPr>
          </a:lstStyle>
          <a:p>
            <a:fld id="{33C7AF00-2ABB-4E5A-B3A4-D859C755C751}" type="datetimeFigureOut">
              <a:rPr lang="en-US" smtClean="0"/>
              <a:pPr/>
              <a:t>6/17/2007</a:t>
            </a:fld>
            <a:endParaRPr lang="en-GB"/>
          </a:p>
        </p:txBody>
      </p:sp>
      <p:sp>
        <p:nvSpPr>
          <p:cNvPr id="4" name="Footer Placeholder 3"/>
          <p:cNvSpPr>
            <a:spLocks noGrp="1"/>
          </p:cNvSpPr>
          <p:nvPr>
            <p:ph type="ftr" sz="quarter" idx="2"/>
          </p:nvPr>
        </p:nvSpPr>
        <p:spPr>
          <a:xfrm>
            <a:off x="0" y="9577860"/>
            <a:ext cx="3010323" cy="504190"/>
          </a:xfrm>
          <a:prstGeom prst="rect">
            <a:avLst/>
          </a:prstGeom>
        </p:spPr>
        <p:txBody>
          <a:bodyPr vert="horz" lIns="97310" tIns="48655" rIns="97310" bIns="48655" rtlCol="0" anchor="b"/>
          <a:lstStyle>
            <a:lvl1pPr algn="l">
              <a:defRPr sz="1300"/>
            </a:lvl1pPr>
          </a:lstStyle>
          <a:p>
            <a:endParaRPr lang="en-GB"/>
          </a:p>
        </p:txBody>
      </p:sp>
      <p:sp>
        <p:nvSpPr>
          <p:cNvPr id="5" name="Slide Number Placeholder 4"/>
          <p:cNvSpPr>
            <a:spLocks noGrp="1"/>
          </p:cNvSpPr>
          <p:nvPr>
            <p:ph type="sldNum" sz="quarter" idx="3"/>
          </p:nvPr>
        </p:nvSpPr>
        <p:spPr>
          <a:xfrm>
            <a:off x="3934969" y="9577860"/>
            <a:ext cx="3010323" cy="504190"/>
          </a:xfrm>
          <a:prstGeom prst="rect">
            <a:avLst/>
          </a:prstGeom>
        </p:spPr>
        <p:txBody>
          <a:bodyPr vert="horz" lIns="97310" tIns="48655" rIns="97310" bIns="48655" rtlCol="0" anchor="b"/>
          <a:lstStyle>
            <a:lvl1pPr algn="r">
              <a:defRPr sz="1300"/>
            </a:lvl1pPr>
          </a:lstStyle>
          <a:p>
            <a:fld id="{27752D49-B8BA-4F1E-93CA-F5B882EC87E2}"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0323" cy="504190"/>
          </a:xfrm>
          <a:prstGeom prst="rect">
            <a:avLst/>
          </a:prstGeom>
        </p:spPr>
        <p:txBody>
          <a:bodyPr vert="horz" lIns="97310" tIns="48655" rIns="97310" bIns="48655" rtlCol="0"/>
          <a:lstStyle>
            <a:lvl1pPr algn="l">
              <a:defRPr sz="1300"/>
            </a:lvl1pPr>
          </a:lstStyle>
          <a:p>
            <a:endParaRPr lang="en-GB"/>
          </a:p>
        </p:txBody>
      </p:sp>
      <p:sp>
        <p:nvSpPr>
          <p:cNvPr id="3" name="Date Placeholder 2"/>
          <p:cNvSpPr>
            <a:spLocks noGrp="1"/>
          </p:cNvSpPr>
          <p:nvPr>
            <p:ph type="dt" idx="1"/>
          </p:nvPr>
        </p:nvSpPr>
        <p:spPr>
          <a:xfrm>
            <a:off x="3934969" y="0"/>
            <a:ext cx="3010323" cy="504190"/>
          </a:xfrm>
          <a:prstGeom prst="rect">
            <a:avLst/>
          </a:prstGeom>
        </p:spPr>
        <p:txBody>
          <a:bodyPr vert="horz" lIns="97310" tIns="48655" rIns="97310" bIns="48655" rtlCol="0"/>
          <a:lstStyle>
            <a:lvl1pPr algn="r">
              <a:defRPr sz="1300"/>
            </a:lvl1pPr>
          </a:lstStyle>
          <a:p>
            <a:fld id="{327F40CA-37FA-439B-A180-255BC43D5227}" type="datetimeFigureOut">
              <a:rPr lang="en-US" smtClean="0"/>
              <a:pPr/>
              <a:t>6/17/2007</a:t>
            </a:fld>
            <a:endParaRPr lang="en-GB"/>
          </a:p>
        </p:txBody>
      </p:sp>
      <p:sp>
        <p:nvSpPr>
          <p:cNvPr id="4" name="Slide Image Placeholder 3"/>
          <p:cNvSpPr>
            <a:spLocks noGrp="1" noRot="1" noChangeAspect="1"/>
          </p:cNvSpPr>
          <p:nvPr>
            <p:ph type="sldImg" idx="2"/>
          </p:nvPr>
        </p:nvSpPr>
        <p:spPr>
          <a:xfrm>
            <a:off x="952500" y="755650"/>
            <a:ext cx="5041900" cy="3781425"/>
          </a:xfrm>
          <a:prstGeom prst="rect">
            <a:avLst/>
          </a:prstGeom>
          <a:noFill/>
          <a:ln w="12700">
            <a:solidFill>
              <a:prstClr val="black"/>
            </a:solidFill>
          </a:ln>
        </p:spPr>
        <p:txBody>
          <a:bodyPr vert="horz" lIns="97310" tIns="48655" rIns="97310" bIns="48655" rtlCol="0" anchor="ctr"/>
          <a:lstStyle/>
          <a:p>
            <a:endParaRPr lang="en-GB"/>
          </a:p>
        </p:txBody>
      </p:sp>
      <p:sp>
        <p:nvSpPr>
          <p:cNvPr id="5" name="Notes Placeholder 4"/>
          <p:cNvSpPr>
            <a:spLocks noGrp="1"/>
          </p:cNvSpPr>
          <p:nvPr>
            <p:ph type="body" sz="quarter" idx="3"/>
          </p:nvPr>
        </p:nvSpPr>
        <p:spPr>
          <a:xfrm>
            <a:off x="694690" y="4789805"/>
            <a:ext cx="5557520" cy="4537710"/>
          </a:xfrm>
          <a:prstGeom prst="rect">
            <a:avLst/>
          </a:prstGeom>
        </p:spPr>
        <p:txBody>
          <a:bodyPr vert="horz" lIns="97310" tIns="48655" rIns="97310" bIns="4865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77860"/>
            <a:ext cx="3010323" cy="504190"/>
          </a:xfrm>
          <a:prstGeom prst="rect">
            <a:avLst/>
          </a:prstGeom>
        </p:spPr>
        <p:txBody>
          <a:bodyPr vert="horz" lIns="97310" tIns="48655" rIns="97310" bIns="48655" rtlCol="0" anchor="b"/>
          <a:lstStyle>
            <a:lvl1pPr algn="l">
              <a:defRPr sz="1300"/>
            </a:lvl1pPr>
          </a:lstStyle>
          <a:p>
            <a:endParaRPr lang="en-GB"/>
          </a:p>
        </p:txBody>
      </p:sp>
      <p:sp>
        <p:nvSpPr>
          <p:cNvPr id="7" name="Slide Number Placeholder 6"/>
          <p:cNvSpPr>
            <a:spLocks noGrp="1"/>
          </p:cNvSpPr>
          <p:nvPr>
            <p:ph type="sldNum" sz="quarter" idx="5"/>
          </p:nvPr>
        </p:nvSpPr>
        <p:spPr>
          <a:xfrm>
            <a:off x="3934969" y="9577860"/>
            <a:ext cx="3010323" cy="504190"/>
          </a:xfrm>
          <a:prstGeom prst="rect">
            <a:avLst/>
          </a:prstGeom>
        </p:spPr>
        <p:txBody>
          <a:bodyPr vert="horz" lIns="97310" tIns="48655" rIns="97310" bIns="48655" rtlCol="0" anchor="b"/>
          <a:lstStyle>
            <a:lvl1pPr algn="r">
              <a:defRPr sz="1300"/>
            </a:lvl1pPr>
          </a:lstStyle>
          <a:p>
            <a:fld id="{919CC3CF-42E7-4536-9EB0-F08261E80A7A}"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B4AFFFE-D616-49CB-9BDE-842598E9D313}"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B4AFFFE-D616-49CB-9BDE-842598E9D313}" type="slidenum">
              <a:rPr lang="en-GB" smtClean="0"/>
              <a:pPr/>
              <a:t>6</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noChangeArrowheads="1"/>
          </p:cNvSpPr>
          <p:nvPr>
            <p:ph type="sldNum" sz="quarter" idx="5"/>
          </p:nvPr>
        </p:nvSpPr>
        <p:spPr/>
        <p:txBody>
          <a:bodyPr/>
          <a:lstStyle/>
          <a:p>
            <a:fld id="{EBB54527-FCFD-4D01-8A56-EF6348EAE175}" type="slidenum">
              <a:rPr lang="en-US"/>
              <a:pPr/>
              <a:t>8</a:t>
            </a:fld>
            <a:endParaRPr lang="en-GB"/>
          </a:p>
        </p:txBody>
      </p:sp>
      <p:sp>
        <p:nvSpPr>
          <p:cNvPr id="37890" name="Rectangle 37889"/>
          <p:cNvSpPr>
            <a:spLocks noGrp="1" noRot="1" noChangeAspect="1" noChangeArrowheads="1" noTextEdit="1"/>
          </p:cNvSpPr>
          <p:nvPr>
            <p:ph type="sldImg"/>
          </p:nvPr>
        </p:nvSpPr>
        <p:spPr>
          <a:noFill/>
          <a:ln>
            <a:noFill/>
          </a:ln>
        </p:spPr>
      </p:sp>
      <p:sp>
        <p:nvSpPr>
          <p:cNvPr id="37891" name="Rectangle 37890"/>
          <p:cNvSpPr>
            <a:spLocks noGrp="1" noChangeArrowheads="1"/>
          </p:cNvSpPr>
          <p:nvPr>
            <p:ph type="body" idx="1"/>
          </p:nvPr>
        </p:nvSpPr>
        <p:spPr>
          <a:noFill/>
          <a:ln/>
        </p:spPr>
        <p:txBody>
          <a:bodyPr/>
          <a:lstStyle/>
          <a:p>
            <a:pPr eaLnBrk="1" hangingPunct="1"/>
            <a:endParaRPr lang="en-US"/>
          </a:p>
        </p:txBody>
      </p:sp>
      <p:sp>
        <p:nvSpPr>
          <p:cNvPr id="4" name="Rectangle 3"/>
          <p:cNvSpPr>
            <a:spLocks noChangeArrowheads="1"/>
          </p:cNvSpPr>
          <p:nvPr/>
        </p:nvSpPr>
        <p:spPr bwMode="auto">
          <a:xfrm>
            <a:off x="3934969" y="0"/>
            <a:ext cx="3010323" cy="504190"/>
          </a:xfrm>
          <a:prstGeom prst="rect">
            <a:avLst/>
          </a:prstGeom>
          <a:noFill/>
          <a:ln w="9525" cap="flat" cmpd="sng" algn="ctr">
            <a:noFill/>
            <a:prstDash val="solid"/>
            <a:miter lim="800000"/>
            <a:headEnd type="none" w="med" len="med"/>
            <a:tailEnd type="none" w="med" len="med"/>
          </a:ln>
          <a:effectLst/>
        </p:spPr>
        <p:txBody>
          <a:bodyPr lIns="97310" tIns="48655" rIns="97310" bIns="48655"/>
          <a:lstStyle/>
          <a:p>
            <a:fld id="{AC96C8BA-A005-4ABD-90DE-BF38BA3664E0}" type="datetime1">
              <a:rPr kumimoji="1" lang="en-US"/>
              <a:pPr/>
              <a:t>6/17/2007</a:t>
            </a:fld>
            <a:endParaRPr lang="en-US"/>
          </a:p>
        </p:txBody>
      </p:sp>
      <p:sp>
        <p:nvSpPr>
          <p:cNvPr id="37893" name="Rectangle 37892"/>
          <p:cNvSpPr>
            <a:spLocks noChangeArrowheads="1"/>
          </p:cNvSpPr>
          <p:nvPr/>
        </p:nvSpPr>
        <p:spPr bwMode="auto">
          <a:xfrm>
            <a:off x="0" y="9577860"/>
            <a:ext cx="3010323" cy="504190"/>
          </a:xfrm>
          <a:prstGeom prst="rect">
            <a:avLst/>
          </a:prstGeom>
          <a:noFill/>
          <a:ln w="9525">
            <a:noFill/>
            <a:miter lim="800000"/>
            <a:headEnd/>
            <a:tailEnd/>
          </a:ln>
        </p:spPr>
        <p:txBody>
          <a:bodyPr lIns="97310" tIns="48655" rIns="97310" bIns="48655" anchor="b"/>
          <a:lstStyle/>
          <a:p>
            <a:endParaRPr lang="en-US"/>
          </a:p>
        </p:txBody>
      </p:sp>
      <p:sp>
        <p:nvSpPr>
          <p:cNvPr id="21" name="Rectangle 20"/>
          <p:cNvSpPr>
            <a:spLocks noChangeArrowheads="1"/>
          </p:cNvSpPr>
          <p:nvPr/>
        </p:nvSpPr>
        <p:spPr bwMode="auto">
          <a:xfrm>
            <a:off x="3934969" y="9577860"/>
            <a:ext cx="3010323" cy="504190"/>
          </a:xfrm>
          <a:prstGeom prst="rect">
            <a:avLst/>
          </a:prstGeom>
          <a:noFill/>
          <a:ln w="9525" cap="flat" cmpd="sng" algn="ctr">
            <a:noFill/>
            <a:prstDash val="solid"/>
            <a:miter lim="800000"/>
            <a:headEnd type="none" w="med" len="med"/>
            <a:tailEnd type="none" w="med" len="med"/>
          </a:ln>
          <a:effectLst/>
        </p:spPr>
        <p:txBody>
          <a:bodyPr lIns="97310" tIns="48655" rIns="97310" bIns="48655" anchor="b"/>
          <a:lstStyle/>
          <a:p>
            <a:pPr algn="r" eaLnBrk="0"/>
            <a:fld id="{84EE340D-520F-4872-9BA9-B6C905EEB82A}" type="slidenum">
              <a:rPr lang="en-US"/>
              <a:pPr algn="r" eaLnBrk="0"/>
              <a:t>8</a:t>
            </a:fld>
            <a:endParaRPr lang="en-US"/>
          </a:p>
        </p:txBody>
      </p:sp>
      <p:sp>
        <p:nvSpPr>
          <p:cNvPr id="37895" name="Rectangle 37894"/>
          <p:cNvSpPr>
            <a:spLocks noChangeArrowheads="1"/>
          </p:cNvSpPr>
          <p:nvPr/>
        </p:nvSpPr>
        <p:spPr bwMode="auto">
          <a:xfrm>
            <a:off x="0" y="0"/>
            <a:ext cx="3010323" cy="504190"/>
          </a:xfrm>
          <a:prstGeom prst="rect">
            <a:avLst/>
          </a:prstGeom>
          <a:noFill/>
          <a:ln w="9525">
            <a:noFill/>
            <a:miter lim="800000"/>
            <a:headEnd/>
            <a:tailEnd/>
          </a:ln>
        </p:spPr>
        <p:txBody>
          <a:bodyPr lIns="97310" tIns="48655" rIns="97310" bIns="48655"/>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noChangeArrowheads="1"/>
          </p:cNvSpPr>
          <p:nvPr>
            <p:ph type="sldNum" sz="quarter" idx="5"/>
          </p:nvPr>
        </p:nvSpPr>
        <p:spPr/>
        <p:txBody>
          <a:bodyPr/>
          <a:lstStyle/>
          <a:p>
            <a:fld id="{B0E3AAF8-7911-4415-8F63-02F46A5EE2E0}" type="slidenum">
              <a:rPr lang="en-US"/>
              <a:pPr/>
              <a:t>9</a:t>
            </a:fld>
            <a:endParaRPr lang="en-GB"/>
          </a:p>
        </p:txBody>
      </p:sp>
      <p:sp>
        <p:nvSpPr>
          <p:cNvPr id="38914" name="Rectangle 38913"/>
          <p:cNvSpPr>
            <a:spLocks noGrp="1" noRot="1" noChangeAspect="1" noChangeArrowheads="1" noTextEdit="1"/>
          </p:cNvSpPr>
          <p:nvPr>
            <p:ph type="sldImg"/>
          </p:nvPr>
        </p:nvSpPr>
        <p:spPr>
          <a:noFill/>
          <a:ln>
            <a:noFill/>
          </a:ln>
        </p:spPr>
      </p:sp>
      <p:sp>
        <p:nvSpPr>
          <p:cNvPr id="38915" name="Rectangle 38914"/>
          <p:cNvSpPr>
            <a:spLocks noGrp="1" noChangeArrowheads="1"/>
          </p:cNvSpPr>
          <p:nvPr>
            <p:ph type="body" idx="1"/>
          </p:nvPr>
        </p:nvSpPr>
        <p:spPr>
          <a:noFill/>
          <a:ln/>
        </p:spPr>
        <p:txBody>
          <a:bodyPr/>
          <a:lstStyle/>
          <a:p>
            <a:pPr eaLnBrk="1" hangingPunct="1"/>
            <a:endParaRPr lang="en-US"/>
          </a:p>
        </p:txBody>
      </p:sp>
      <p:sp>
        <p:nvSpPr>
          <p:cNvPr id="4" name="Rectangle 3"/>
          <p:cNvSpPr>
            <a:spLocks noChangeArrowheads="1"/>
          </p:cNvSpPr>
          <p:nvPr/>
        </p:nvSpPr>
        <p:spPr bwMode="auto">
          <a:xfrm>
            <a:off x="3934969" y="0"/>
            <a:ext cx="3010323" cy="504190"/>
          </a:xfrm>
          <a:prstGeom prst="rect">
            <a:avLst/>
          </a:prstGeom>
          <a:noFill/>
          <a:ln w="9525" cap="flat" cmpd="sng" algn="ctr">
            <a:noFill/>
            <a:prstDash val="solid"/>
            <a:miter lim="800000"/>
            <a:headEnd type="none" w="med" len="med"/>
            <a:tailEnd type="none" w="med" len="med"/>
          </a:ln>
          <a:effectLst/>
        </p:spPr>
        <p:txBody>
          <a:bodyPr lIns="97310" tIns="48655" rIns="97310" bIns="48655"/>
          <a:lstStyle/>
          <a:p>
            <a:fld id="{4C89B409-91AA-4133-A064-ACD36EF06825}" type="datetime1">
              <a:rPr kumimoji="1" lang="en-US"/>
              <a:pPr/>
              <a:t>6/17/2007</a:t>
            </a:fld>
            <a:endParaRPr lang="en-US"/>
          </a:p>
        </p:txBody>
      </p:sp>
      <p:sp>
        <p:nvSpPr>
          <p:cNvPr id="38917" name="Rectangle 38916"/>
          <p:cNvSpPr>
            <a:spLocks noChangeArrowheads="1"/>
          </p:cNvSpPr>
          <p:nvPr/>
        </p:nvSpPr>
        <p:spPr bwMode="auto">
          <a:xfrm>
            <a:off x="0" y="9577860"/>
            <a:ext cx="3010323" cy="504190"/>
          </a:xfrm>
          <a:prstGeom prst="rect">
            <a:avLst/>
          </a:prstGeom>
          <a:noFill/>
          <a:ln w="9525">
            <a:noFill/>
            <a:miter lim="800000"/>
            <a:headEnd/>
            <a:tailEnd/>
          </a:ln>
        </p:spPr>
        <p:txBody>
          <a:bodyPr lIns="97310" tIns="48655" rIns="97310" bIns="48655" anchor="b"/>
          <a:lstStyle/>
          <a:p>
            <a:endParaRPr lang="en-US"/>
          </a:p>
        </p:txBody>
      </p:sp>
      <p:sp>
        <p:nvSpPr>
          <p:cNvPr id="21" name="Rectangle 20"/>
          <p:cNvSpPr>
            <a:spLocks noChangeArrowheads="1"/>
          </p:cNvSpPr>
          <p:nvPr/>
        </p:nvSpPr>
        <p:spPr bwMode="auto">
          <a:xfrm>
            <a:off x="3934969" y="9577860"/>
            <a:ext cx="3010323" cy="504190"/>
          </a:xfrm>
          <a:prstGeom prst="rect">
            <a:avLst/>
          </a:prstGeom>
          <a:noFill/>
          <a:ln w="9525" cap="flat" cmpd="sng" algn="ctr">
            <a:noFill/>
            <a:prstDash val="solid"/>
            <a:miter lim="800000"/>
            <a:headEnd type="none" w="med" len="med"/>
            <a:tailEnd type="none" w="med" len="med"/>
          </a:ln>
          <a:effectLst/>
        </p:spPr>
        <p:txBody>
          <a:bodyPr lIns="97310" tIns="48655" rIns="97310" bIns="48655" anchor="b"/>
          <a:lstStyle/>
          <a:p>
            <a:pPr algn="r" eaLnBrk="0"/>
            <a:fld id="{BA02ED4A-752E-4B31-92EE-D81D62A4292A}" type="slidenum">
              <a:rPr lang="en-US"/>
              <a:pPr algn="r" eaLnBrk="0"/>
              <a:t>9</a:t>
            </a:fld>
            <a:endParaRPr lang="en-US"/>
          </a:p>
        </p:txBody>
      </p:sp>
      <p:sp>
        <p:nvSpPr>
          <p:cNvPr id="38919" name="Rectangle 38918"/>
          <p:cNvSpPr>
            <a:spLocks noChangeArrowheads="1"/>
          </p:cNvSpPr>
          <p:nvPr/>
        </p:nvSpPr>
        <p:spPr bwMode="auto">
          <a:xfrm>
            <a:off x="0" y="0"/>
            <a:ext cx="3010323" cy="504190"/>
          </a:xfrm>
          <a:prstGeom prst="rect">
            <a:avLst/>
          </a:prstGeom>
          <a:noFill/>
          <a:ln w="9525">
            <a:noFill/>
            <a:miter lim="800000"/>
            <a:headEnd/>
            <a:tailEnd/>
          </a:ln>
        </p:spPr>
        <p:txBody>
          <a:bodyPr lIns="97310" tIns="48655" rIns="97310" bIns="48655"/>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noChangeArrowheads="1"/>
          </p:cNvSpPr>
          <p:nvPr>
            <p:ph type="sldNum" sz="quarter" idx="5"/>
          </p:nvPr>
        </p:nvSpPr>
        <p:spPr/>
        <p:txBody>
          <a:bodyPr/>
          <a:lstStyle/>
          <a:p>
            <a:fld id="{D84BFCA3-7209-4839-BF3D-40012C82CECF}" type="slidenum">
              <a:rPr lang="en-US"/>
              <a:pPr/>
              <a:t>10</a:t>
            </a:fld>
            <a:endParaRPr lang="en-GB"/>
          </a:p>
        </p:txBody>
      </p:sp>
      <p:sp>
        <p:nvSpPr>
          <p:cNvPr id="39938" name="Rectangle 39937"/>
          <p:cNvSpPr>
            <a:spLocks noGrp="1" noRot="1" noChangeAspect="1" noChangeArrowheads="1" noTextEdit="1"/>
          </p:cNvSpPr>
          <p:nvPr>
            <p:ph type="sldImg"/>
          </p:nvPr>
        </p:nvSpPr>
        <p:spPr>
          <a:noFill/>
          <a:ln>
            <a:noFill/>
          </a:ln>
        </p:spPr>
      </p:sp>
      <p:sp>
        <p:nvSpPr>
          <p:cNvPr id="39939" name="Rectangle 39938"/>
          <p:cNvSpPr>
            <a:spLocks noGrp="1" noChangeArrowheads="1"/>
          </p:cNvSpPr>
          <p:nvPr>
            <p:ph type="body" idx="1"/>
          </p:nvPr>
        </p:nvSpPr>
        <p:spPr>
          <a:noFill/>
          <a:ln/>
        </p:spPr>
        <p:txBody>
          <a:bodyPr/>
          <a:lstStyle/>
          <a:p>
            <a:pPr eaLnBrk="1" hangingPunct="1"/>
            <a:endParaRPr lang="en-US"/>
          </a:p>
        </p:txBody>
      </p:sp>
      <p:sp>
        <p:nvSpPr>
          <p:cNvPr id="4" name="Rectangle 3"/>
          <p:cNvSpPr>
            <a:spLocks noChangeArrowheads="1"/>
          </p:cNvSpPr>
          <p:nvPr/>
        </p:nvSpPr>
        <p:spPr bwMode="auto">
          <a:xfrm>
            <a:off x="3934969" y="0"/>
            <a:ext cx="3010323" cy="504190"/>
          </a:xfrm>
          <a:prstGeom prst="rect">
            <a:avLst/>
          </a:prstGeom>
          <a:noFill/>
          <a:ln w="9525" cap="flat" cmpd="sng" algn="ctr">
            <a:noFill/>
            <a:prstDash val="solid"/>
            <a:miter lim="800000"/>
            <a:headEnd type="none" w="med" len="med"/>
            <a:tailEnd type="none" w="med" len="med"/>
          </a:ln>
          <a:effectLst/>
        </p:spPr>
        <p:txBody>
          <a:bodyPr lIns="97310" tIns="48655" rIns="97310" bIns="48655"/>
          <a:lstStyle/>
          <a:p>
            <a:fld id="{25C85C76-020B-4AE3-907A-E981A1ECEE1C}" type="datetime1">
              <a:rPr kumimoji="1" lang="en-US"/>
              <a:pPr/>
              <a:t>6/17/2007</a:t>
            </a:fld>
            <a:endParaRPr lang="en-US"/>
          </a:p>
        </p:txBody>
      </p:sp>
      <p:sp>
        <p:nvSpPr>
          <p:cNvPr id="39941" name="Rectangle 39940"/>
          <p:cNvSpPr>
            <a:spLocks noChangeArrowheads="1"/>
          </p:cNvSpPr>
          <p:nvPr/>
        </p:nvSpPr>
        <p:spPr bwMode="auto">
          <a:xfrm>
            <a:off x="0" y="9577860"/>
            <a:ext cx="3010323" cy="504190"/>
          </a:xfrm>
          <a:prstGeom prst="rect">
            <a:avLst/>
          </a:prstGeom>
          <a:noFill/>
          <a:ln w="9525">
            <a:noFill/>
            <a:miter lim="800000"/>
            <a:headEnd/>
            <a:tailEnd/>
          </a:ln>
        </p:spPr>
        <p:txBody>
          <a:bodyPr lIns="97310" tIns="48655" rIns="97310" bIns="48655" anchor="b"/>
          <a:lstStyle/>
          <a:p>
            <a:endParaRPr lang="en-US"/>
          </a:p>
        </p:txBody>
      </p:sp>
      <p:sp>
        <p:nvSpPr>
          <p:cNvPr id="21" name="Rectangle 20"/>
          <p:cNvSpPr>
            <a:spLocks noChangeArrowheads="1"/>
          </p:cNvSpPr>
          <p:nvPr/>
        </p:nvSpPr>
        <p:spPr bwMode="auto">
          <a:xfrm>
            <a:off x="3934969" y="9577860"/>
            <a:ext cx="3010323" cy="504190"/>
          </a:xfrm>
          <a:prstGeom prst="rect">
            <a:avLst/>
          </a:prstGeom>
          <a:noFill/>
          <a:ln w="9525" cap="flat" cmpd="sng" algn="ctr">
            <a:noFill/>
            <a:prstDash val="solid"/>
            <a:miter lim="800000"/>
            <a:headEnd type="none" w="med" len="med"/>
            <a:tailEnd type="none" w="med" len="med"/>
          </a:ln>
          <a:effectLst/>
        </p:spPr>
        <p:txBody>
          <a:bodyPr lIns="97310" tIns="48655" rIns="97310" bIns="48655" anchor="b"/>
          <a:lstStyle/>
          <a:p>
            <a:pPr algn="r" eaLnBrk="0"/>
            <a:fld id="{F49CE10E-12C4-48A5-B902-9ABD335C8FF0}" type="slidenum">
              <a:rPr lang="en-US"/>
              <a:pPr algn="r" eaLnBrk="0"/>
              <a:t>10</a:t>
            </a:fld>
            <a:endParaRPr lang="en-US"/>
          </a:p>
        </p:txBody>
      </p:sp>
      <p:sp>
        <p:nvSpPr>
          <p:cNvPr id="39943" name="Rectangle 39942"/>
          <p:cNvSpPr>
            <a:spLocks noChangeArrowheads="1"/>
          </p:cNvSpPr>
          <p:nvPr/>
        </p:nvSpPr>
        <p:spPr bwMode="auto">
          <a:xfrm>
            <a:off x="0" y="0"/>
            <a:ext cx="3010323" cy="504190"/>
          </a:xfrm>
          <a:prstGeom prst="rect">
            <a:avLst/>
          </a:prstGeom>
          <a:noFill/>
          <a:ln w="9525">
            <a:noFill/>
            <a:miter lim="800000"/>
            <a:headEnd/>
            <a:tailEnd/>
          </a:ln>
        </p:spPr>
        <p:txBody>
          <a:bodyPr lIns="97310" tIns="48655" rIns="97310" bIns="48655"/>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B4AFFFE-D616-49CB-9BDE-842598E9D313}" type="slidenum">
              <a:rPr lang="en-GB" smtClean="0"/>
              <a:pPr/>
              <a:t>11</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B4AFFFE-D616-49CB-9BDE-842598E9D313}" type="slidenum">
              <a:rPr lang="en-GB" smtClean="0"/>
              <a:pPr/>
              <a:t>13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D7C3A134-F1C3-464B-BF47-54DC2DE08F52}" type="datetimeFigureOut">
              <a:rPr lang="en-US" smtClean="0"/>
              <a:pPr/>
              <a:t>6/17/2007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pic>
        <p:nvPicPr>
          <p:cNvPr id="11" name="Picture 31" descr="MSDNlogowhite"/>
          <p:cNvPicPr>
            <a:picLocks noChangeAspect="1" noChangeArrowheads="1"/>
          </p:cNvPicPr>
          <p:nvPr userDrawn="1"/>
        </p:nvPicPr>
        <p:blipFill>
          <a:blip r:embed="rId2" cstate="print"/>
          <a:srcRect/>
          <a:stretch>
            <a:fillRect/>
          </a:stretch>
        </p:blipFill>
        <p:spPr bwMode="auto">
          <a:xfrm>
            <a:off x="8113745" y="6302399"/>
            <a:ext cx="1030287" cy="555625"/>
          </a:xfrm>
          <a:prstGeom prst="rect">
            <a:avLst/>
          </a:prstGeom>
          <a:noFill/>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C3A134-F1C3-464B-BF47-54DC2DE08F52}" type="datetimeFigureOut">
              <a:rPr lang="en-US" smtClean="0"/>
              <a:pPr/>
              <a:t>6/17/2007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pic>
        <p:nvPicPr>
          <p:cNvPr id="7" name="Picture 31" descr="MSDNlogowhite"/>
          <p:cNvPicPr>
            <a:picLocks noChangeAspect="1" noChangeArrowheads="1"/>
          </p:cNvPicPr>
          <p:nvPr userDrawn="1"/>
        </p:nvPicPr>
        <p:blipFill>
          <a:blip r:embed="rId2" cstate="print"/>
          <a:srcRect/>
          <a:stretch>
            <a:fillRect/>
          </a:stretch>
        </p:blipFill>
        <p:spPr bwMode="auto">
          <a:xfrm>
            <a:off x="8113745" y="6302399"/>
            <a:ext cx="1030287" cy="55562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7C3A134-F1C3-464B-BF47-54DC2DE08F52}" type="datetimeFigureOut">
              <a:rPr lang="en-US" smtClean="0"/>
              <a:pPr/>
              <a:t>6/17/2007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7C3A134-F1C3-464B-BF47-54DC2DE08F52}" type="datetimeFigureOut">
              <a:rPr lang="en-US" smtClean="0"/>
              <a:pPr/>
              <a:t>6/17/2007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48F39E-9C37-485F-AC97-16BB4BDF9F49}" type="slidenum">
              <a:rPr kumimoji="0" lang="en-US" smtClean="0"/>
              <a:pPr/>
              <a:t>‹#›</a:t>
            </a:fld>
            <a:endParaRPr kumimoji="0" lang="en-US"/>
          </a:p>
        </p:txBody>
      </p:sp>
      <p:pic>
        <p:nvPicPr>
          <p:cNvPr id="8" name="Picture 31" descr="MSDNlogowhite"/>
          <p:cNvPicPr>
            <a:picLocks noChangeAspect="1" noChangeArrowheads="1"/>
          </p:cNvPicPr>
          <p:nvPr userDrawn="1"/>
        </p:nvPicPr>
        <p:blipFill>
          <a:blip r:embed="rId2" cstate="print"/>
          <a:srcRect/>
          <a:stretch>
            <a:fillRect/>
          </a:stretch>
        </p:blipFill>
        <p:spPr bwMode="auto">
          <a:xfrm>
            <a:off x="8113745" y="6302399"/>
            <a:ext cx="1030287" cy="555625"/>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7C3A134-F1C3-464B-BF47-54DC2DE08F52}" type="datetimeFigureOut">
              <a:rPr lang="en-US" smtClean="0"/>
              <a:pPr/>
              <a:t>6/17/2007</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7C3A134-F1C3-464B-BF47-54DC2DE08F52}" type="datetimeFigureOut">
              <a:rPr lang="en-US" smtClean="0"/>
              <a:pPr/>
              <a:t>6/17/2007</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3A134-F1C3-464B-BF47-54DC2DE08F52}" type="datetimeFigureOut">
              <a:rPr lang="en-US" smtClean="0"/>
              <a:pPr/>
              <a:t>6/17/2007</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7C3A134-F1C3-464B-BF47-54DC2DE08F52}" type="datetimeFigureOut">
              <a:rPr lang="en-US" smtClean="0"/>
              <a:pPr/>
              <a:t>6/17/2007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48F39E-9C37-485F-AC97-16BB4BDF9F49}" type="slidenum">
              <a:rPr kumimoji="0" lang="en-US" smtClean="0"/>
              <a:pPr/>
              <a:t>‹#›</a:t>
            </a:fld>
            <a:endParaRPr kumimoji="0"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D7C3A134-F1C3-464B-BF47-54DC2DE08F52}" type="datetimeFigureOut">
              <a:rPr lang="en-US" smtClean="0"/>
              <a:pPr/>
              <a:t>6/17/2007</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kumimoji="0" lang="en-US" dirty="0"/>
          </a:p>
        </p:txBody>
      </p:sp>
      <p:sp>
        <p:nvSpPr>
          <p:cNvPr id="7" name="Slide Number Placeholder 6"/>
          <p:cNvSpPr>
            <a:spLocks noGrp="1"/>
          </p:cNvSpPr>
          <p:nvPr>
            <p:ph type="sldNum" sz="quarter" idx="12"/>
          </p:nvPr>
        </p:nvSpPr>
        <p:spPr>
          <a:xfrm>
            <a:off x="8339328" y="1170432"/>
            <a:ext cx="733864" cy="201168"/>
          </a:xfrm>
        </p:spPr>
        <p:txBody>
          <a:bodyPr/>
          <a:lstStyle/>
          <a:p>
            <a:fld id="{9648F39E-9C37-485F-AC97-16BB4BDF9F49}"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C3A134-F1C3-464B-BF47-54DC2DE08F52}" type="datetimeFigureOut">
              <a:rPr lang="en-US" smtClean="0"/>
              <a:pPr/>
              <a:t>6/17/2007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C3A134-F1C3-464B-BF47-54DC2DE08F52}" type="datetimeFigureOut">
              <a:rPr lang="en-US" smtClean="0"/>
              <a:pPr/>
              <a:t>6/17/2007</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ctr"/>
          <a:lstStyle/>
          <a:p>
            <a:r>
              <a:rPr lang="en-US"/>
              <a:t>Click to edit Master title style</a:t>
            </a:r>
          </a:p>
        </p:txBody>
      </p:sp>
      <p:sp>
        <p:nvSpPr>
          <p:cNvPr id="3" name="Text Placeholder 2"/>
          <p:cNvSpPr>
            <a:spLocks noGrp="1"/>
          </p:cNvSpPr>
          <p:nvPr>
            <p:ph type="body"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1" descr="MSDNlogowhite"/>
          <p:cNvPicPr>
            <a:picLocks noChangeAspect="1" noChangeArrowheads="1"/>
          </p:cNvPicPr>
          <p:nvPr userDrawn="1"/>
        </p:nvPicPr>
        <p:blipFill>
          <a:blip r:embed="rId2" cstate="print"/>
          <a:srcRect/>
          <a:stretch>
            <a:fillRect/>
          </a:stretch>
        </p:blipFill>
        <p:spPr bwMode="auto">
          <a:xfrm>
            <a:off x="8113745" y="6302399"/>
            <a:ext cx="1030287" cy="555625"/>
          </a:xfrm>
          <a:prstGeom prst="rect">
            <a:avLst/>
          </a:prstGeom>
          <a:noFill/>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lumMod val="75000"/>
          </a:schemeClr>
        </a:solidFill>
        <a:effectLst/>
      </p:bgPr>
    </p:bg>
    <p:spTree>
      <p:nvGrpSpPr>
        <p:cNvPr id="1" name=""/>
        <p:cNvGrpSpPr/>
        <p:nvPr/>
      </p:nvGrpSpPr>
      <p:grpSpPr>
        <a:xfrm>
          <a:off x="0" y="0"/>
          <a:ext cx="0" cy="0"/>
          <a:chOff x="0" y="0"/>
          <a:chExt cx="0" cy="0"/>
        </a:xfrm>
      </p:grpSpPr>
      <p:pic>
        <p:nvPicPr>
          <p:cNvPr id="3" name="Rectangle 14336"/>
          <p:cNvPicPr>
            <a:picLocks noChangeAspect="1" noChangeArrowheads="1"/>
          </p:cNvPicPr>
          <p:nvPr userDrawn="1"/>
        </p:nvPicPr>
        <p:blipFill>
          <a:blip r:embed="rId2"/>
          <a:srcRect/>
          <a:stretch>
            <a:fillRect/>
          </a:stretch>
        </p:blipFill>
        <p:spPr bwMode="black">
          <a:xfrm>
            <a:off x="1601788" y="2787650"/>
            <a:ext cx="5940425" cy="1282700"/>
          </a:xfrm>
          <a:prstGeom prst="rect">
            <a:avLst/>
          </a:prstGeom>
          <a:noFill/>
          <a:ln w="9525">
            <a:noFill/>
            <a:miter lim="800000"/>
            <a:headEnd/>
            <a:tailEnd/>
          </a:ln>
        </p:spPr>
      </p:pic>
      <p:sp>
        <p:nvSpPr>
          <p:cNvPr id="4" name="TextBox 14337"/>
          <p:cNvSpPr txBox="1">
            <a:spLocks noChangeArrowheads="1"/>
          </p:cNvSpPr>
          <p:nvPr userDrawn="1"/>
        </p:nvSpPr>
        <p:spPr bwMode="auto">
          <a:xfrm>
            <a:off x="304800" y="5724525"/>
            <a:ext cx="8532813" cy="523875"/>
          </a:xfrm>
          <a:prstGeom prst="rect">
            <a:avLst/>
          </a:prstGeom>
          <a:noFill/>
          <a:ln w="9525">
            <a:noFill/>
            <a:miter lim="800000"/>
            <a:headEnd/>
            <a:tailEnd/>
          </a:ln>
        </p:spPr>
        <p:txBody>
          <a:bodyPr>
            <a:spAutoFit/>
          </a:bodyPr>
          <a:lstStyle/>
          <a:p>
            <a:pPr algn="ctr" eaLnBrk="0" hangingPunct="0"/>
            <a:r>
              <a:rPr lang="en-US" sz="700" dirty="0">
                <a:solidFill>
                  <a:schemeClr val="tx2"/>
                </a:solidFill>
                <a:effectLst/>
                <a:latin typeface="Segoe" pitchFamily="34" charset="0"/>
                <a:cs typeface="Arial" charset="0"/>
              </a:rPr>
              <a:t>© </a:t>
            </a:r>
            <a:r>
              <a:rPr lang="en-US" sz="700" dirty="0" smtClean="0">
                <a:solidFill>
                  <a:schemeClr val="tx2"/>
                </a:solidFill>
                <a:effectLst/>
                <a:latin typeface="Segoe" pitchFamily="34" charset="0"/>
                <a:cs typeface="Arial" charset="0"/>
              </a:rPr>
              <a:t>2007 </a:t>
            </a:r>
            <a:r>
              <a:rPr lang="en-US" sz="700" dirty="0">
                <a:solidFill>
                  <a:schemeClr val="tx2"/>
                </a:solidFill>
                <a:effectLst/>
                <a:latin typeface="Segoe" pitchFamily="34" charset="0"/>
                <a:cs typeface="Arial" charset="0"/>
              </a:rPr>
              <a:t>Microsoft </a:t>
            </a:r>
            <a:r>
              <a:rPr lang="en-US" sz="700" dirty="0" smtClean="0">
                <a:solidFill>
                  <a:schemeClr val="tx2"/>
                </a:solidFill>
                <a:effectLst/>
                <a:latin typeface="Segoe" pitchFamily="34" charset="0"/>
                <a:cs typeface="Arial" charset="0"/>
              </a:rPr>
              <a:t>Ltd. </a:t>
            </a:r>
            <a:r>
              <a:rPr lang="en-US" sz="700" dirty="0">
                <a:solidFill>
                  <a:schemeClr val="tx2"/>
                </a:solidFill>
                <a:effectLst/>
                <a:latin typeface="Segoe" pitchFamily="34" charset="0"/>
                <a:cs typeface="Arial" charset="0"/>
              </a:rPr>
              <a:t>All rights reserved. Microsoft, Windows, Windows Vista and other product names are or may be registered trademarks and/or trademarks in the U.S. and/or other countries.</a:t>
            </a:r>
            <a:endParaRPr lang="en-US" sz="1800" dirty="0">
              <a:solidFill>
                <a:schemeClr val="tx2"/>
              </a:solidFill>
              <a:effectLst/>
              <a:latin typeface="Arial" charset="0"/>
            </a:endParaRPr>
          </a:p>
          <a:p>
            <a:pPr algn="ctr" eaLnBrk="0" hangingPunct="0"/>
            <a:r>
              <a:rPr lang="en-US" sz="700" dirty="0">
                <a:solidFill>
                  <a:schemeClr val="tx2"/>
                </a:solidFill>
                <a:effectLst/>
                <a:latin typeface="Segoe"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700" dirty="0">
                <a:solidFill>
                  <a:schemeClr val="tx2"/>
                </a:solidFill>
                <a:effectLst/>
                <a:latin typeface="Segoe" pitchFamily="34" charset="0"/>
                <a:cs typeface="Arial" charset="0"/>
              </a:rPr>
            </a:br>
            <a:r>
              <a:rPr lang="en-US" sz="700" dirty="0">
                <a:solidFill>
                  <a:schemeClr val="tx2"/>
                </a:solidFill>
                <a:effectLst/>
                <a:latin typeface="Segoe" pitchFamily="34" charset="0"/>
                <a:cs typeface="Arial" charset="0"/>
              </a:rPr>
              <a:t>MICROSOFT MAKES NO WARRANTIES, EXPRESS, IMPLIED OR STATUTORY, AS TO THE INFORMATION IN THIS PRESENTATION.</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GB" dirty="0"/>
          </a:p>
        </p:txBody>
      </p:sp>
      <p:pic>
        <p:nvPicPr>
          <p:cNvPr id="7" name="Picture 31" descr="MSDNlogowhite"/>
          <p:cNvPicPr>
            <a:picLocks noChangeAspect="1" noChangeArrowheads="1"/>
          </p:cNvPicPr>
          <p:nvPr userDrawn="1"/>
        </p:nvPicPr>
        <p:blipFill>
          <a:blip r:embed="rId2" cstate="print"/>
          <a:srcRect/>
          <a:stretch>
            <a:fillRect/>
          </a:stretch>
        </p:blipFill>
        <p:spPr bwMode="auto">
          <a:xfrm>
            <a:off x="8113745" y="6302399"/>
            <a:ext cx="1030287" cy="555625"/>
          </a:xfrm>
          <a:prstGeom prst="rect">
            <a:avLst/>
          </a:prstGeom>
          <a:noFill/>
        </p:spPr>
      </p:pic>
      <p:sp>
        <p:nvSpPr>
          <p:cNvPr id="6" name="Content Placeholder 5"/>
          <p:cNvSpPr>
            <a:spLocks noGrp="1"/>
          </p:cNvSpPr>
          <p:nvPr>
            <p:ph sz="quarter" idx="10"/>
          </p:nvPr>
        </p:nvSpPr>
        <p:spPr>
          <a:xfrm>
            <a:off x="500061" y="1714488"/>
            <a:ext cx="8143905" cy="421484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7C3A134-F1C3-464B-BF47-54DC2DE08F52}" type="datetimeFigureOut">
              <a:rPr lang="en-US" smtClean="0"/>
              <a:pPr/>
              <a:t>6/17/2007</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kumimoji="0"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648F39E-9C37-485F-AC97-16BB4BDF9F49}" type="slidenum">
              <a:rPr kumimoji="0" lang="en-US" smtClean="0"/>
              <a:pPr/>
              <a:t>‹#›</a:t>
            </a:fld>
            <a:endParaRPr kumimoji="0" lang="en-US" dirty="0"/>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9" r:id="rId12"/>
    <p:sldLayoutId id="2147483670" r:id="rId13"/>
    <p:sldLayoutId id="2147483650" r:id="rId14"/>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rtin.Parry@microsoft.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artinparry.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55516"/>
            <a:ext cx="8077200" cy="1673352"/>
          </a:xfrm>
        </p:spPr>
        <p:txBody>
          <a:bodyPr>
            <a:normAutofit fontScale="90000"/>
          </a:bodyPr>
          <a:lstStyle/>
          <a:p>
            <a:r>
              <a:rPr lang="en-GB" dirty="0" smtClean="0"/>
              <a:t>Windows</a:t>
            </a:r>
            <a:br>
              <a:rPr lang="en-GB" dirty="0" smtClean="0"/>
            </a:br>
            <a:r>
              <a:rPr lang="en-GB" dirty="0" smtClean="0"/>
              <a:t>Communication</a:t>
            </a:r>
            <a:br>
              <a:rPr lang="en-GB" dirty="0" smtClean="0"/>
            </a:br>
            <a:r>
              <a:rPr lang="en-GB" dirty="0" smtClean="0"/>
              <a:t>Foundation</a:t>
            </a:r>
            <a:endParaRPr lang="en-GB" dirty="0"/>
          </a:p>
        </p:txBody>
      </p:sp>
      <p:sp>
        <p:nvSpPr>
          <p:cNvPr id="3" name="Subtitle 2"/>
          <p:cNvSpPr>
            <a:spLocks noGrp="1"/>
          </p:cNvSpPr>
          <p:nvPr>
            <p:ph type="subTitle" idx="1"/>
          </p:nvPr>
        </p:nvSpPr>
        <p:spPr>
          <a:xfrm>
            <a:off x="5000628" y="3357562"/>
            <a:ext cx="3886200" cy="1499616"/>
          </a:xfrm>
        </p:spPr>
        <p:txBody>
          <a:bodyPr>
            <a:normAutofit lnSpcReduction="10000"/>
          </a:bodyPr>
          <a:lstStyle/>
          <a:p>
            <a:r>
              <a:rPr lang="en-GB" dirty="0" smtClean="0"/>
              <a:t>Martin Parry</a:t>
            </a:r>
          </a:p>
          <a:p>
            <a:r>
              <a:rPr lang="en-GB" dirty="0" smtClean="0"/>
              <a:t>Developer &amp; Platform Group</a:t>
            </a:r>
          </a:p>
          <a:p>
            <a:r>
              <a:rPr lang="en-GB" dirty="0" smtClean="0"/>
              <a:t>Microsoft Ltd</a:t>
            </a:r>
          </a:p>
          <a:p>
            <a:r>
              <a:rPr lang="en-GB" dirty="0" smtClean="0">
                <a:hlinkClick r:id="rId3"/>
              </a:rPr>
              <a:t>Martin.Parry@microsoft.com</a:t>
            </a:r>
            <a:r>
              <a:rPr lang="en-GB" dirty="0" smtClean="0"/>
              <a:t> </a:t>
            </a:r>
          </a:p>
          <a:p>
            <a:r>
              <a:rPr lang="en-GB" dirty="0" smtClean="0">
                <a:hlinkClick r:id="rId4"/>
              </a:rPr>
              <a:t>http://www.martinparry.com</a:t>
            </a:r>
            <a:endParaRPr lang="en-GB" dirty="0"/>
          </a:p>
        </p:txBody>
      </p:sp>
    </p:spTree>
  </p:cSld>
  <p:clrMapOvr>
    <a:masterClrMapping/>
  </p:clrMapOvr>
  <p:transition advTm="12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228600"/>
            <a:ext cx="8393113" cy="757130"/>
          </a:xfrm>
        </p:spPr>
        <p:txBody>
          <a:bodyPr>
            <a:normAutofit fontScale="90000"/>
          </a:bodyPr>
          <a:lstStyle/>
          <a:p>
            <a:pPr algn="l"/>
            <a:r>
              <a:rPr lang="en-GB" sz="4900" dirty="0" smtClean="0"/>
              <a:t>Communications</a:t>
            </a:r>
            <a:endParaRPr lang="en-GB" dirty="0" smtClean="0"/>
          </a:p>
        </p:txBody>
      </p:sp>
      <p:pic>
        <p:nvPicPr>
          <p:cNvPr id="16387" name="Picture 3" descr="Band1"/>
          <p:cNvPicPr>
            <a:picLocks noChangeAspect="1" noChangeArrowheads="1"/>
          </p:cNvPicPr>
          <p:nvPr/>
        </p:nvPicPr>
        <p:blipFill>
          <a:blip r:embed="rId2"/>
          <a:srcRect/>
          <a:stretch>
            <a:fillRect/>
          </a:stretch>
        </p:blipFill>
        <p:spPr bwMode="auto">
          <a:xfrm>
            <a:off x="4086225" y="2395525"/>
            <a:ext cx="974725" cy="2897187"/>
          </a:xfrm>
          <a:prstGeom prst="rect">
            <a:avLst/>
          </a:prstGeom>
          <a:noFill/>
          <a:ln w="9525">
            <a:noFill/>
            <a:miter lim="800000"/>
            <a:headEnd/>
            <a:tailEnd/>
          </a:ln>
        </p:spPr>
      </p:pic>
      <p:pic>
        <p:nvPicPr>
          <p:cNvPr id="16388" name="Picture 4" descr="Box1"/>
          <p:cNvPicPr>
            <a:picLocks noChangeAspect="1" noChangeArrowheads="1"/>
          </p:cNvPicPr>
          <p:nvPr/>
        </p:nvPicPr>
        <p:blipFill>
          <a:blip r:embed="rId3"/>
          <a:srcRect/>
          <a:stretch>
            <a:fillRect/>
          </a:stretch>
        </p:blipFill>
        <p:spPr bwMode="auto">
          <a:xfrm>
            <a:off x="3530600" y="3981437"/>
            <a:ext cx="2089150" cy="1808163"/>
          </a:xfrm>
          <a:prstGeom prst="rect">
            <a:avLst/>
          </a:prstGeom>
          <a:noFill/>
          <a:ln w="9525">
            <a:noFill/>
            <a:miter lim="800000"/>
            <a:headEnd/>
            <a:tailEnd/>
          </a:ln>
        </p:spPr>
      </p:pic>
      <p:pic>
        <p:nvPicPr>
          <p:cNvPr id="16389" name="Picture 5" descr="Band1"/>
          <p:cNvPicPr>
            <a:picLocks noChangeAspect="1" noChangeArrowheads="1"/>
          </p:cNvPicPr>
          <p:nvPr/>
        </p:nvPicPr>
        <p:blipFill>
          <a:blip r:embed="rId4"/>
          <a:srcRect/>
          <a:stretch>
            <a:fillRect/>
          </a:stretch>
        </p:blipFill>
        <p:spPr bwMode="auto">
          <a:xfrm rot="1438607" flipH="1">
            <a:off x="4419600" y="2655875"/>
            <a:ext cx="2897188" cy="974725"/>
          </a:xfrm>
          <a:prstGeom prst="rect">
            <a:avLst/>
          </a:prstGeom>
          <a:noFill/>
          <a:ln w="9525">
            <a:noFill/>
            <a:miter lim="800000"/>
            <a:headEnd/>
            <a:tailEnd/>
          </a:ln>
        </p:spPr>
      </p:pic>
      <p:pic>
        <p:nvPicPr>
          <p:cNvPr id="16390" name="Picture 6" descr="Box1"/>
          <p:cNvPicPr>
            <a:picLocks noChangeAspect="1" noChangeArrowheads="1"/>
          </p:cNvPicPr>
          <p:nvPr/>
        </p:nvPicPr>
        <p:blipFill>
          <a:blip r:embed="rId5"/>
          <a:srcRect/>
          <a:stretch>
            <a:fillRect/>
          </a:stretch>
        </p:blipFill>
        <p:spPr bwMode="auto">
          <a:xfrm>
            <a:off x="6122988" y="2481250"/>
            <a:ext cx="2089150" cy="1808162"/>
          </a:xfrm>
          <a:prstGeom prst="rect">
            <a:avLst/>
          </a:prstGeom>
          <a:noFill/>
          <a:ln w="9525">
            <a:noFill/>
            <a:miter lim="800000"/>
            <a:headEnd/>
            <a:tailEnd/>
          </a:ln>
        </p:spPr>
      </p:pic>
      <p:pic>
        <p:nvPicPr>
          <p:cNvPr id="16391" name="Picture 7" descr="Band1"/>
          <p:cNvPicPr>
            <a:picLocks noChangeAspect="1" noChangeArrowheads="1"/>
          </p:cNvPicPr>
          <p:nvPr/>
        </p:nvPicPr>
        <p:blipFill>
          <a:blip r:embed="rId4"/>
          <a:srcRect/>
          <a:stretch>
            <a:fillRect/>
          </a:stretch>
        </p:blipFill>
        <p:spPr bwMode="auto">
          <a:xfrm rot="-1438607">
            <a:off x="1800225" y="2655875"/>
            <a:ext cx="2897188" cy="974725"/>
          </a:xfrm>
          <a:prstGeom prst="rect">
            <a:avLst/>
          </a:prstGeom>
          <a:noFill/>
          <a:ln w="9525">
            <a:noFill/>
            <a:miter lim="800000"/>
            <a:headEnd/>
            <a:tailEnd/>
          </a:ln>
        </p:spPr>
      </p:pic>
      <p:pic>
        <p:nvPicPr>
          <p:cNvPr id="16392" name="Picture 8" descr="Box1"/>
          <p:cNvPicPr>
            <a:picLocks noChangeAspect="1" noChangeArrowheads="1"/>
          </p:cNvPicPr>
          <p:nvPr/>
        </p:nvPicPr>
        <p:blipFill>
          <a:blip r:embed="rId3"/>
          <a:srcRect/>
          <a:stretch>
            <a:fillRect/>
          </a:stretch>
        </p:blipFill>
        <p:spPr bwMode="auto">
          <a:xfrm>
            <a:off x="966788" y="2481250"/>
            <a:ext cx="2089150" cy="1808162"/>
          </a:xfrm>
          <a:prstGeom prst="rect">
            <a:avLst/>
          </a:prstGeom>
          <a:noFill/>
          <a:ln w="9525">
            <a:noFill/>
            <a:miter lim="800000"/>
            <a:headEnd/>
            <a:tailEnd/>
          </a:ln>
        </p:spPr>
      </p:pic>
      <p:sp>
        <p:nvSpPr>
          <p:cNvPr id="182281" name="Text Box 11"/>
          <p:cNvSpPr txBox="1">
            <a:spLocks noChangeArrowheads="1"/>
          </p:cNvSpPr>
          <p:nvPr/>
        </p:nvSpPr>
        <p:spPr bwMode="auto">
          <a:xfrm>
            <a:off x="960438" y="3308337"/>
            <a:ext cx="2087562" cy="496888"/>
          </a:xfrm>
          <a:prstGeom prst="rect">
            <a:avLst/>
          </a:prstGeom>
          <a:noFill/>
          <a:ln w="9525">
            <a:noFill/>
            <a:miter lim="800000"/>
            <a:headEnd/>
            <a:tailEnd/>
          </a:ln>
        </p:spPr>
        <p:txBody>
          <a:bodyPr>
            <a:spAutoFit/>
          </a:bodyPr>
          <a:lstStyle/>
          <a:p>
            <a:pPr algn="ctr" hangingPunct="0">
              <a:lnSpc>
                <a:spcPct val="70000"/>
              </a:lnSpc>
              <a:spcBef>
                <a:spcPct val="25000"/>
              </a:spcBef>
              <a:defRPr/>
            </a:pPr>
            <a:r>
              <a:rPr lang="en-US" sz="1600">
                <a:effectLst>
                  <a:outerShdw blurRad="38100" dist="38100" dir="2700000" algn="tl">
                    <a:srgbClr val="000000"/>
                  </a:outerShdw>
                </a:effectLst>
                <a:latin typeface="Segoe" pitchFamily="34" charset="0"/>
                <a:ea typeface="SimSun" pitchFamily="2" charset="-122"/>
                <a:cs typeface="Times New Roman" pitchFamily="18" charset="0"/>
                <a:sym typeface="Wingdings" pitchFamily="2" charset="2"/>
              </a:rPr>
              <a:t>Basic, Open</a:t>
            </a:r>
          </a:p>
          <a:p>
            <a:pPr algn="ctr" hangingPunct="0">
              <a:lnSpc>
                <a:spcPct val="70000"/>
              </a:lnSpc>
              <a:spcBef>
                <a:spcPct val="25000"/>
              </a:spcBef>
              <a:defRPr/>
            </a:pPr>
            <a:r>
              <a:rPr lang="en-US" sz="1600">
                <a:effectLst>
                  <a:outerShdw blurRad="38100" dist="38100" dir="2700000" algn="tl">
                    <a:srgbClr val="000000"/>
                  </a:outerShdw>
                </a:effectLst>
                <a:latin typeface="Segoe" pitchFamily="34" charset="0"/>
                <a:ea typeface="SimSun" pitchFamily="2" charset="-122"/>
                <a:cs typeface="Times New Roman" pitchFamily="18" charset="0"/>
                <a:sym typeface="Wingdings" pitchFamily="2" charset="2"/>
              </a:rPr>
              <a:t>Comms</a:t>
            </a:r>
          </a:p>
        </p:txBody>
      </p:sp>
      <p:sp>
        <p:nvSpPr>
          <p:cNvPr id="16394" name="Text Box 13"/>
          <p:cNvSpPr txBox="1">
            <a:spLocks noChangeArrowheads="1"/>
          </p:cNvSpPr>
          <p:nvPr/>
        </p:nvSpPr>
        <p:spPr bwMode="auto">
          <a:xfrm>
            <a:off x="1262063" y="2738425"/>
            <a:ext cx="1435100" cy="300037"/>
          </a:xfrm>
          <a:prstGeom prst="rect">
            <a:avLst/>
          </a:prstGeom>
          <a:noFill/>
          <a:ln w="9525">
            <a:noFill/>
            <a:miter lim="800000"/>
            <a:headEnd/>
            <a:tailEnd/>
          </a:ln>
        </p:spPr>
        <p:txBody>
          <a:bodyPr>
            <a:spAutoFit/>
          </a:bodyPr>
          <a:lstStyle/>
          <a:p>
            <a:pPr algn="ctr" hangingPunct="0">
              <a:lnSpc>
                <a:spcPct val="85000"/>
              </a:lnSpc>
              <a:spcBef>
                <a:spcPct val="50000"/>
              </a:spcBef>
            </a:pPr>
            <a:r>
              <a:rPr lang="en-US" sz="1600">
                <a:solidFill>
                  <a:srgbClr val="FFFFFF"/>
                </a:solidFill>
                <a:latin typeface="Segoe" pitchFamily="34" charset="0"/>
                <a:ea typeface="SimSun" pitchFamily="2" charset="-122"/>
                <a:cs typeface="Times New Roman" pitchFamily="18" charset="0"/>
                <a:sym typeface="Wingdings" pitchFamily="2" charset="2"/>
              </a:rPr>
              <a:t>ASMX</a:t>
            </a:r>
          </a:p>
        </p:txBody>
      </p:sp>
      <p:pic>
        <p:nvPicPr>
          <p:cNvPr id="16395" name="Picture 11" descr="Band1"/>
          <p:cNvPicPr>
            <a:picLocks noChangeAspect="1" noChangeArrowheads="1"/>
          </p:cNvPicPr>
          <p:nvPr/>
        </p:nvPicPr>
        <p:blipFill>
          <a:blip r:embed="rId4"/>
          <a:srcRect/>
          <a:stretch>
            <a:fillRect/>
          </a:stretch>
        </p:blipFill>
        <p:spPr bwMode="auto">
          <a:xfrm rot="-2786035">
            <a:off x="2091532" y="3356756"/>
            <a:ext cx="2897187" cy="974725"/>
          </a:xfrm>
          <a:prstGeom prst="rect">
            <a:avLst/>
          </a:prstGeom>
          <a:noFill/>
          <a:ln w="9525">
            <a:noFill/>
            <a:miter lim="800000"/>
            <a:headEnd/>
            <a:tailEnd/>
          </a:ln>
        </p:spPr>
      </p:pic>
      <p:pic>
        <p:nvPicPr>
          <p:cNvPr id="16396" name="Picture 12" descr="Box1"/>
          <p:cNvPicPr>
            <a:picLocks noChangeAspect="1" noChangeArrowheads="1"/>
          </p:cNvPicPr>
          <p:nvPr/>
        </p:nvPicPr>
        <p:blipFill>
          <a:blip r:embed="rId3"/>
          <a:srcRect/>
          <a:stretch>
            <a:fillRect/>
          </a:stretch>
        </p:blipFill>
        <p:spPr bwMode="auto">
          <a:xfrm>
            <a:off x="1458913" y="3981437"/>
            <a:ext cx="2089150" cy="1808163"/>
          </a:xfrm>
          <a:prstGeom prst="rect">
            <a:avLst/>
          </a:prstGeom>
          <a:noFill/>
          <a:ln w="9525">
            <a:noFill/>
            <a:miter lim="800000"/>
            <a:headEnd/>
            <a:tailEnd/>
          </a:ln>
        </p:spPr>
      </p:pic>
      <p:sp>
        <p:nvSpPr>
          <p:cNvPr id="182285" name="Text Box 8"/>
          <p:cNvSpPr txBox="1">
            <a:spLocks noChangeArrowheads="1"/>
          </p:cNvSpPr>
          <p:nvPr/>
        </p:nvSpPr>
        <p:spPr bwMode="auto">
          <a:xfrm>
            <a:off x="6115050" y="2744775"/>
            <a:ext cx="2087563" cy="263525"/>
          </a:xfrm>
          <a:prstGeom prst="rect">
            <a:avLst/>
          </a:prstGeom>
          <a:noFill/>
          <a:ln w="9525">
            <a:noFill/>
            <a:miter lim="800000"/>
            <a:headEnd/>
            <a:tailEnd/>
          </a:ln>
        </p:spPr>
        <p:txBody>
          <a:bodyPr>
            <a:spAutoFit/>
          </a:bodyPr>
          <a:lstStyle/>
          <a:p>
            <a:pPr algn="ctr" hangingPunct="0">
              <a:lnSpc>
                <a:spcPct val="70000"/>
              </a:lnSpc>
              <a:spcBef>
                <a:spcPct val="25000"/>
              </a:spcBef>
              <a:defRPr/>
            </a:pPr>
            <a:r>
              <a:rPr lang="en-US" sz="1600">
                <a:effectLst>
                  <a:outerShdw blurRad="38100" dist="38100" dir="2700000" algn="tl">
                    <a:srgbClr val="000000"/>
                  </a:outerShdw>
                </a:effectLst>
                <a:latin typeface="Segoe" pitchFamily="34" charset="0"/>
                <a:ea typeface="SimSun" pitchFamily="2" charset="-122"/>
                <a:cs typeface="Times New Roman" pitchFamily="18" charset="0"/>
                <a:sym typeface="Wingdings" pitchFamily="2" charset="2"/>
              </a:rPr>
              <a:t>Ent Services</a:t>
            </a:r>
          </a:p>
        </p:txBody>
      </p:sp>
      <p:sp>
        <p:nvSpPr>
          <p:cNvPr id="16398" name="Text Box 15"/>
          <p:cNvSpPr txBox="1">
            <a:spLocks noChangeArrowheads="1"/>
          </p:cNvSpPr>
          <p:nvPr/>
        </p:nvSpPr>
        <p:spPr bwMode="auto">
          <a:xfrm>
            <a:off x="6437313" y="3170225"/>
            <a:ext cx="1420812" cy="630237"/>
          </a:xfrm>
          <a:prstGeom prst="rect">
            <a:avLst/>
          </a:prstGeom>
          <a:noFill/>
          <a:ln w="9525">
            <a:noFill/>
            <a:miter lim="800000"/>
            <a:headEnd/>
            <a:tailEnd/>
          </a:ln>
        </p:spPr>
        <p:txBody>
          <a:bodyPr>
            <a:spAutoFit/>
          </a:bodyPr>
          <a:lstStyle/>
          <a:p>
            <a:pPr algn="ctr" hangingPunct="0">
              <a:lnSpc>
                <a:spcPct val="85000"/>
              </a:lnSpc>
              <a:spcBef>
                <a:spcPct val="50000"/>
              </a:spcBef>
            </a:pPr>
            <a:r>
              <a:rPr lang="en-US" sz="1600">
                <a:solidFill>
                  <a:srgbClr val="FFFFFF"/>
                </a:solidFill>
                <a:latin typeface="Segoe" pitchFamily="34" charset="0"/>
                <a:ea typeface="SimSun" pitchFamily="2" charset="-122"/>
                <a:cs typeface="Times New Roman" pitchFamily="18" charset="0"/>
                <a:sym typeface="Wingdings" pitchFamily="2" charset="2"/>
              </a:rPr>
              <a:t>Secure,</a:t>
            </a:r>
          </a:p>
          <a:p>
            <a:pPr algn="ctr" hangingPunct="0">
              <a:lnSpc>
                <a:spcPct val="85000"/>
              </a:lnSpc>
              <a:spcBef>
                <a:spcPct val="50000"/>
              </a:spcBef>
            </a:pPr>
            <a:r>
              <a:rPr lang="en-US" sz="1600">
                <a:solidFill>
                  <a:srgbClr val="FFFFFF"/>
                </a:solidFill>
                <a:latin typeface="Segoe" pitchFamily="34" charset="0"/>
                <a:ea typeface="SimSun" pitchFamily="2" charset="-122"/>
                <a:cs typeface="Times New Roman" pitchFamily="18" charset="0"/>
                <a:sym typeface="Wingdings" pitchFamily="2" charset="2"/>
              </a:rPr>
              <a:t>Transactional</a:t>
            </a:r>
          </a:p>
        </p:txBody>
      </p:sp>
      <p:sp>
        <p:nvSpPr>
          <p:cNvPr id="182287" name="Text Box 12"/>
          <p:cNvSpPr txBox="1">
            <a:spLocks noChangeArrowheads="1"/>
          </p:cNvSpPr>
          <p:nvPr/>
        </p:nvSpPr>
        <p:spPr bwMode="auto">
          <a:xfrm>
            <a:off x="1600200" y="4286237"/>
            <a:ext cx="1846263" cy="263525"/>
          </a:xfrm>
          <a:prstGeom prst="rect">
            <a:avLst/>
          </a:prstGeom>
          <a:noFill/>
          <a:ln w="9525">
            <a:noFill/>
            <a:miter lim="800000"/>
            <a:headEnd/>
            <a:tailEnd/>
          </a:ln>
        </p:spPr>
        <p:txBody>
          <a:bodyPr>
            <a:spAutoFit/>
          </a:bodyPr>
          <a:lstStyle/>
          <a:p>
            <a:pPr algn="ctr" hangingPunct="0">
              <a:lnSpc>
                <a:spcPct val="70000"/>
              </a:lnSpc>
              <a:spcBef>
                <a:spcPct val="25000"/>
              </a:spcBef>
              <a:defRPr/>
            </a:pPr>
            <a:r>
              <a:rPr lang="en-US" sz="1600">
                <a:effectLst>
                  <a:outerShdw blurRad="38100" dist="38100" dir="2700000" algn="tl">
                    <a:srgbClr val="000000"/>
                  </a:outerShdw>
                </a:effectLst>
                <a:latin typeface="Segoe" pitchFamily="34" charset="0"/>
                <a:ea typeface="SimSun" pitchFamily="2" charset="-122"/>
                <a:cs typeface="Times New Roman" pitchFamily="18" charset="0"/>
                <a:sym typeface="Wingdings" pitchFamily="2" charset="2"/>
              </a:rPr>
              <a:t>WSE</a:t>
            </a:r>
          </a:p>
        </p:txBody>
      </p:sp>
      <p:sp>
        <p:nvSpPr>
          <p:cNvPr id="16400" name="Text Box 16"/>
          <p:cNvSpPr txBox="1">
            <a:spLocks noChangeArrowheads="1"/>
          </p:cNvSpPr>
          <p:nvPr/>
        </p:nvSpPr>
        <p:spPr bwMode="auto">
          <a:xfrm>
            <a:off x="1822450" y="4732325"/>
            <a:ext cx="1358900" cy="715962"/>
          </a:xfrm>
          <a:prstGeom prst="rect">
            <a:avLst/>
          </a:prstGeom>
          <a:noFill/>
          <a:ln w="9525">
            <a:noFill/>
            <a:miter lim="800000"/>
            <a:headEnd/>
            <a:tailEnd/>
          </a:ln>
        </p:spPr>
        <p:txBody>
          <a:bodyPr>
            <a:spAutoFit/>
          </a:bodyPr>
          <a:lstStyle/>
          <a:p>
            <a:pPr algn="ctr" hangingPunct="0">
              <a:lnSpc>
                <a:spcPct val="85000"/>
              </a:lnSpc>
              <a:spcBef>
                <a:spcPct val="50000"/>
              </a:spcBef>
            </a:pPr>
            <a:r>
              <a:rPr lang="en-US" sz="1600">
                <a:solidFill>
                  <a:srgbClr val="FFFFFF"/>
                </a:solidFill>
                <a:latin typeface="Segoe" pitchFamily="34" charset="0"/>
                <a:ea typeface="SimSun" pitchFamily="2" charset="-122"/>
                <a:cs typeface="Times New Roman" pitchFamily="18" charset="0"/>
                <a:sym typeface="Wingdings" pitchFamily="2" charset="2"/>
              </a:rPr>
              <a:t>Secure, Open Comms</a:t>
            </a:r>
          </a:p>
        </p:txBody>
      </p:sp>
      <p:grpSp>
        <p:nvGrpSpPr>
          <p:cNvPr id="2" name="Group 17"/>
          <p:cNvGrpSpPr>
            <a:grpSpLocks/>
          </p:cNvGrpSpPr>
          <p:nvPr/>
        </p:nvGrpSpPr>
        <p:grpSpPr bwMode="auto">
          <a:xfrm>
            <a:off x="5062538" y="2395525"/>
            <a:ext cx="2619375" cy="3394075"/>
            <a:chOff x="3333" y="1585"/>
            <a:chExt cx="1650" cy="2138"/>
          </a:xfrm>
        </p:grpSpPr>
        <p:pic>
          <p:nvPicPr>
            <p:cNvPr id="16405" name="Picture 18" descr="Band1"/>
            <p:cNvPicPr>
              <a:picLocks noChangeAspect="1" noChangeArrowheads="1"/>
            </p:cNvPicPr>
            <p:nvPr/>
          </p:nvPicPr>
          <p:blipFill>
            <a:blip r:embed="rId4"/>
            <a:srcRect/>
            <a:stretch>
              <a:fillRect/>
            </a:stretch>
          </p:blipFill>
          <p:spPr bwMode="auto">
            <a:xfrm rot="2786035" flipH="1">
              <a:off x="2727" y="2191"/>
              <a:ext cx="1825" cy="614"/>
            </a:xfrm>
            <a:prstGeom prst="rect">
              <a:avLst/>
            </a:prstGeom>
            <a:noFill/>
            <a:ln w="9525">
              <a:noFill/>
              <a:miter lim="800000"/>
              <a:headEnd/>
              <a:tailEnd/>
            </a:ln>
          </p:spPr>
        </p:pic>
        <p:pic>
          <p:nvPicPr>
            <p:cNvPr id="16406" name="Picture 19" descr="Box1"/>
            <p:cNvPicPr>
              <a:picLocks noChangeAspect="1" noChangeArrowheads="1"/>
            </p:cNvPicPr>
            <p:nvPr/>
          </p:nvPicPr>
          <p:blipFill>
            <a:blip r:embed="rId5"/>
            <a:srcRect/>
            <a:stretch>
              <a:fillRect/>
            </a:stretch>
          </p:blipFill>
          <p:spPr bwMode="auto">
            <a:xfrm>
              <a:off x="3667" y="2584"/>
              <a:ext cx="1316" cy="1139"/>
            </a:xfrm>
            <a:prstGeom prst="rect">
              <a:avLst/>
            </a:prstGeom>
            <a:noFill/>
            <a:ln w="9525">
              <a:noFill/>
              <a:miter lim="800000"/>
              <a:headEnd/>
              <a:tailEnd/>
            </a:ln>
          </p:spPr>
        </p:pic>
        <p:sp>
          <p:nvSpPr>
            <p:cNvPr id="182292" name="Text Box 9"/>
            <p:cNvSpPr txBox="1">
              <a:spLocks noChangeArrowheads="1"/>
            </p:cNvSpPr>
            <p:nvPr/>
          </p:nvSpPr>
          <p:spPr bwMode="auto">
            <a:xfrm>
              <a:off x="3811" y="2761"/>
              <a:ext cx="1019" cy="166"/>
            </a:xfrm>
            <a:prstGeom prst="rect">
              <a:avLst/>
            </a:prstGeom>
            <a:noFill/>
            <a:ln w="9525">
              <a:noFill/>
              <a:miter lim="800000"/>
              <a:headEnd/>
              <a:tailEnd/>
            </a:ln>
          </p:spPr>
          <p:txBody>
            <a:bodyPr>
              <a:spAutoFit/>
            </a:bodyPr>
            <a:lstStyle/>
            <a:p>
              <a:pPr algn="ctr" hangingPunct="0">
                <a:lnSpc>
                  <a:spcPct val="70000"/>
                </a:lnSpc>
                <a:spcBef>
                  <a:spcPct val="25000"/>
                </a:spcBef>
                <a:defRPr/>
              </a:pPr>
              <a:r>
                <a:rPr lang="en-US" sz="1600">
                  <a:effectLst>
                    <a:outerShdw blurRad="38100" dist="38100" dir="2700000" algn="tl">
                      <a:srgbClr val="000000"/>
                    </a:outerShdw>
                  </a:effectLst>
                  <a:latin typeface="Segoe" pitchFamily="34" charset="0"/>
                  <a:ea typeface="SimSun" pitchFamily="2" charset="-122"/>
                  <a:cs typeface="Times New Roman" pitchFamily="18" charset="0"/>
                  <a:sym typeface="Wingdings" pitchFamily="2" charset="2"/>
                </a:rPr>
                <a:t>Sys.Messaging</a:t>
              </a:r>
            </a:p>
          </p:txBody>
        </p:sp>
        <p:sp>
          <p:nvSpPr>
            <p:cNvPr id="16408" name="Text Box 17"/>
            <p:cNvSpPr txBox="1">
              <a:spLocks noChangeArrowheads="1"/>
            </p:cNvSpPr>
            <p:nvPr/>
          </p:nvSpPr>
          <p:spPr bwMode="auto">
            <a:xfrm>
              <a:off x="3797" y="3041"/>
              <a:ext cx="1041" cy="397"/>
            </a:xfrm>
            <a:prstGeom prst="rect">
              <a:avLst/>
            </a:prstGeom>
            <a:noFill/>
            <a:ln w="9525">
              <a:noFill/>
              <a:miter lim="800000"/>
              <a:headEnd/>
              <a:tailEnd/>
            </a:ln>
          </p:spPr>
          <p:txBody>
            <a:bodyPr>
              <a:spAutoFit/>
            </a:bodyPr>
            <a:lstStyle/>
            <a:p>
              <a:pPr algn="ctr" hangingPunct="0">
                <a:lnSpc>
                  <a:spcPct val="85000"/>
                </a:lnSpc>
                <a:spcBef>
                  <a:spcPct val="50000"/>
                </a:spcBef>
              </a:pPr>
              <a:r>
                <a:rPr lang="en-US" sz="1600">
                  <a:solidFill>
                    <a:srgbClr val="FFFFFF"/>
                  </a:solidFill>
                  <a:latin typeface="Segoe" pitchFamily="34" charset="0"/>
                  <a:ea typeface="SimSun" pitchFamily="2" charset="-122"/>
                  <a:cs typeface="Times New Roman" pitchFamily="18" charset="0"/>
                  <a:sym typeface="Wingdings" pitchFamily="2" charset="2"/>
                </a:rPr>
                <a:t>MSMQ, Txns,</a:t>
              </a:r>
            </a:p>
            <a:p>
              <a:pPr algn="ctr" hangingPunct="0">
                <a:lnSpc>
                  <a:spcPct val="85000"/>
                </a:lnSpc>
                <a:spcBef>
                  <a:spcPct val="50000"/>
                </a:spcBef>
              </a:pPr>
              <a:r>
                <a:rPr lang="en-US" sz="1600">
                  <a:solidFill>
                    <a:srgbClr val="FFFFFF"/>
                  </a:solidFill>
                  <a:latin typeface="Segoe" pitchFamily="34" charset="0"/>
                  <a:ea typeface="SimSun" pitchFamily="2" charset="-122"/>
                  <a:cs typeface="Times New Roman" pitchFamily="18" charset="0"/>
                  <a:sym typeface="Wingdings" pitchFamily="2" charset="2"/>
                </a:rPr>
                <a:t>Queuing</a:t>
              </a:r>
            </a:p>
          </p:txBody>
        </p:sp>
      </p:grpSp>
      <p:sp>
        <p:nvSpPr>
          <p:cNvPr id="182294" name="Text Box 10"/>
          <p:cNvSpPr txBox="1">
            <a:spLocks noChangeArrowheads="1"/>
          </p:cNvSpPr>
          <p:nvPr/>
        </p:nvSpPr>
        <p:spPr bwMode="auto">
          <a:xfrm>
            <a:off x="3765550" y="4749787"/>
            <a:ext cx="1617663" cy="496888"/>
          </a:xfrm>
          <a:prstGeom prst="rect">
            <a:avLst/>
          </a:prstGeom>
          <a:noFill/>
          <a:ln w="9525">
            <a:noFill/>
            <a:miter lim="800000"/>
            <a:headEnd/>
            <a:tailEnd/>
          </a:ln>
        </p:spPr>
        <p:txBody>
          <a:bodyPr>
            <a:spAutoFit/>
          </a:bodyPr>
          <a:lstStyle/>
          <a:p>
            <a:pPr algn="ctr" hangingPunct="0">
              <a:lnSpc>
                <a:spcPct val="70000"/>
              </a:lnSpc>
              <a:spcBef>
                <a:spcPct val="25000"/>
              </a:spcBef>
              <a:defRPr/>
            </a:pPr>
            <a:r>
              <a:rPr lang="en-US" sz="1600">
                <a:effectLst>
                  <a:outerShdw blurRad="38100" dist="38100" dir="2700000" algn="tl">
                    <a:srgbClr val="000000"/>
                  </a:outerShdw>
                </a:effectLst>
                <a:latin typeface="Segoe" pitchFamily="34" charset="0"/>
                <a:ea typeface="SimSun" pitchFamily="2" charset="-122"/>
                <a:cs typeface="Times New Roman" pitchFamily="18" charset="0"/>
                <a:sym typeface="Wingdings" pitchFamily="2" charset="2"/>
              </a:rPr>
              <a:t>Fast, Secure,</a:t>
            </a:r>
          </a:p>
          <a:p>
            <a:pPr algn="ctr" hangingPunct="0">
              <a:lnSpc>
                <a:spcPct val="70000"/>
              </a:lnSpc>
              <a:spcBef>
                <a:spcPct val="25000"/>
              </a:spcBef>
              <a:defRPr/>
            </a:pPr>
            <a:r>
              <a:rPr lang="en-US" sz="1600">
                <a:effectLst>
                  <a:outerShdw blurRad="38100" dist="38100" dir="2700000" algn="tl">
                    <a:srgbClr val="000000"/>
                  </a:outerShdw>
                </a:effectLst>
                <a:latin typeface="Segoe" pitchFamily="34" charset="0"/>
                <a:ea typeface="SimSun" pitchFamily="2" charset="-122"/>
                <a:cs typeface="Times New Roman" pitchFamily="18" charset="0"/>
                <a:sym typeface="Wingdings" pitchFamily="2" charset="2"/>
              </a:rPr>
              <a:t>Binary</a:t>
            </a:r>
          </a:p>
        </p:txBody>
      </p:sp>
      <p:sp>
        <p:nvSpPr>
          <p:cNvPr id="16403" name="Text Box 14"/>
          <p:cNvSpPr txBox="1">
            <a:spLocks noChangeArrowheads="1"/>
          </p:cNvSpPr>
          <p:nvPr/>
        </p:nvSpPr>
        <p:spPr bwMode="auto">
          <a:xfrm>
            <a:off x="3867150" y="4224325"/>
            <a:ext cx="1447800" cy="300037"/>
          </a:xfrm>
          <a:prstGeom prst="rect">
            <a:avLst/>
          </a:prstGeom>
          <a:noFill/>
          <a:ln w="9525">
            <a:noFill/>
            <a:miter lim="800000"/>
            <a:headEnd/>
            <a:tailEnd/>
          </a:ln>
        </p:spPr>
        <p:txBody>
          <a:bodyPr>
            <a:spAutoFit/>
          </a:bodyPr>
          <a:lstStyle/>
          <a:p>
            <a:pPr algn="ctr" hangingPunct="0">
              <a:lnSpc>
                <a:spcPct val="85000"/>
              </a:lnSpc>
              <a:spcBef>
                <a:spcPct val="50000"/>
              </a:spcBef>
            </a:pPr>
            <a:r>
              <a:rPr lang="en-US" sz="1600">
                <a:solidFill>
                  <a:srgbClr val="FFFFFF"/>
                </a:solidFill>
                <a:latin typeface="Segoe" pitchFamily="34" charset="0"/>
                <a:ea typeface="SimSun" pitchFamily="2" charset="-122"/>
                <a:cs typeface="Times New Roman" pitchFamily="18" charset="0"/>
                <a:sym typeface="Wingdings" pitchFamily="2" charset="2"/>
              </a:rPr>
              <a:t>Remoting</a:t>
            </a:r>
          </a:p>
        </p:txBody>
      </p:sp>
      <p:pic>
        <p:nvPicPr>
          <p:cNvPr id="16404" name="Picture 24" descr="WCF Orb 3"/>
          <p:cNvPicPr>
            <a:picLocks noChangeAspect="1" noChangeArrowheads="1"/>
          </p:cNvPicPr>
          <p:nvPr/>
        </p:nvPicPr>
        <p:blipFill>
          <a:blip r:embed="rId6"/>
          <a:srcRect/>
          <a:stretch>
            <a:fillRect/>
          </a:stretch>
        </p:blipFill>
        <p:spPr bwMode="auto">
          <a:xfrm>
            <a:off x="3416300" y="1643050"/>
            <a:ext cx="2309813" cy="209232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Distributed Applications</a:t>
            </a:r>
            <a:endParaRPr lang="en-GB" dirty="0"/>
          </a:p>
        </p:txBody>
      </p:sp>
      <p:sp>
        <p:nvSpPr>
          <p:cNvPr id="3" name="Content Placeholder 2"/>
          <p:cNvSpPr>
            <a:spLocks noGrp="1"/>
          </p:cNvSpPr>
          <p:nvPr>
            <p:ph idx="1"/>
          </p:nvPr>
        </p:nvSpPr>
        <p:spPr>
          <a:xfrm>
            <a:off x="381000" y="4214818"/>
            <a:ext cx="8388350" cy="1883593"/>
          </a:xfrm>
          <a:prstGeom prst="rect">
            <a:avLst/>
          </a:prstGeom>
        </p:spPr>
        <p:txBody>
          <a:bodyPr>
            <a:normAutofit/>
          </a:bodyPr>
          <a:lstStyle/>
          <a:p>
            <a:r>
              <a:rPr lang="en-GB" sz="2800" dirty="0" smtClean="0"/>
              <a:t>Services pass messages described by a contract</a:t>
            </a:r>
          </a:p>
          <a:p>
            <a:r>
              <a:rPr lang="en-GB" sz="2800" dirty="0" smtClean="0"/>
              <a:t>Service may provide metadata, describing: -</a:t>
            </a:r>
          </a:p>
          <a:p>
            <a:pPr lvl="1"/>
            <a:r>
              <a:rPr lang="en-GB" sz="2400" dirty="0" smtClean="0"/>
              <a:t>The contract</a:t>
            </a:r>
          </a:p>
          <a:p>
            <a:pPr lvl="1"/>
            <a:r>
              <a:rPr lang="en-GB" sz="2400" dirty="0" smtClean="0"/>
              <a:t>The policy applied to communication</a:t>
            </a:r>
            <a:endParaRPr lang="en-GB" sz="2400" dirty="0"/>
          </a:p>
        </p:txBody>
      </p:sp>
      <p:sp>
        <p:nvSpPr>
          <p:cNvPr id="4" name="Rounded Rectangle 3"/>
          <p:cNvSpPr>
            <a:spLocks noChangeArrowheads="1"/>
          </p:cNvSpPr>
          <p:nvPr/>
        </p:nvSpPr>
        <p:spPr bwMode="auto">
          <a:xfrm>
            <a:off x="990600" y="1725613"/>
            <a:ext cx="1484313" cy="1912937"/>
          </a:xfrm>
          <a:prstGeom prst="roundRect">
            <a:avLst>
              <a:gd name="adj" fmla="val 16667"/>
            </a:avLst>
          </a:prstGeom>
          <a:gradFill flip="none" rotWithShape="1">
            <a:gsLst>
              <a:gs pos="0">
                <a:schemeClr val="accent2">
                  <a:lumMod val="40000"/>
                  <a:lumOff val="60000"/>
                </a:schemeClr>
              </a:gs>
              <a:gs pos="50000">
                <a:schemeClr val="accent2">
                  <a:lumMod val="75000"/>
                </a:schemeClr>
              </a:gs>
              <a:gs pos="100000">
                <a:schemeClr val="accent2">
                  <a:lumMod val="50000"/>
                </a:schemeClr>
              </a:gs>
            </a:gsLst>
            <a:lin ang="2700000" scaled="1"/>
            <a:tileRect/>
          </a:gradFill>
          <a:ln w="19050" algn="ctr">
            <a:solidFill>
              <a:srgbClr val="FFFFFF"/>
            </a:solidFill>
            <a:round/>
            <a:headEnd/>
            <a:tailEnd/>
          </a:ln>
        </p:spPr>
        <p:txBody>
          <a:bodyPr lIns="90000" tIns="46800" rIns="90000" bIns="46800"/>
          <a:lstStyle/>
          <a:p>
            <a:pPr algn="ctr">
              <a:spcBef>
                <a:spcPct val="50000"/>
              </a:spcBef>
            </a:pPr>
            <a:r>
              <a:rPr lang="en-GB" sz="2000"/>
              <a:t>“Client”</a:t>
            </a:r>
            <a:endParaRPr lang="en-US" sz="2000"/>
          </a:p>
        </p:txBody>
      </p:sp>
      <p:grpSp>
        <p:nvGrpSpPr>
          <p:cNvPr id="5" name="Group 46"/>
          <p:cNvGrpSpPr>
            <a:grpSpLocks/>
          </p:cNvGrpSpPr>
          <p:nvPr/>
        </p:nvGrpSpPr>
        <p:grpSpPr bwMode="auto">
          <a:xfrm>
            <a:off x="2662238" y="1978025"/>
            <a:ext cx="3856037" cy="520700"/>
            <a:chOff x="1677" y="1246"/>
            <a:chExt cx="2429" cy="328"/>
          </a:xfrm>
          <a:gradFill>
            <a:gsLst>
              <a:gs pos="0">
                <a:schemeClr val="accent2">
                  <a:lumMod val="40000"/>
                  <a:lumOff val="60000"/>
                </a:schemeClr>
              </a:gs>
              <a:gs pos="50000">
                <a:schemeClr val="accent2">
                  <a:lumMod val="75000"/>
                </a:schemeClr>
              </a:gs>
              <a:gs pos="100000">
                <a:schemeClr val="accent2">
                  <a:lumMod val="50000"/>
                </a:schemeClr>
              </a:gs>
            </a:gsLst>
            <a:lin ang="2700000" scaled="1"/>
          </a:gradFill>
        </p:grpSpPr>
        <p:sp>
          <p:nvSpPr>
            <p:cNvPr id="6" name="Rounded Rectangle 5"/>
            <p:cNvSpPr>
              <a:spLocks noChangeArrowheads="1"/>
            </p:cNvSpPr>
            <p:nvPr/>
          </p:nvSpPr>
          <p:spPr bwMode="auto">
            <a:xfrm>
              <a:off x="2429" y="1246"/>
              <a:ext cx="934" cy="328"/>
            </a:xfrm>
            <a:prstGeom prst="roundRect">
              <a:avLst>
                <a:gd name="adj" fmla="val 50000"/>
              </a:avLst>
            </a:prstGeom>
            <a:grpFill/>
            <a:ln w="19050" algn="ctr">
              <a:solidFill>
                <a:srgbClr val="FFFFFF"/>
              </a:solidFill>
              <a:round/>
              <a:headEnd/>
              <a:tailEnd/>
            </a:ln>
          </p:spPr>
          <p:txBody>
            <a:bodyPr wrap="none" lIns="90000" tIns="46800" rIns="90000" bIns="46800" anchor="ctr"/>
            <a:lstStyle/>
            <a:p>
              <a:pPr algn="ctr">
                <a:spcBef>
                  <a:spcPct val="50000"/>
                </a:spcBef>
              </a:pPr>
              <a:r>
                <a:rPr lang="en-GB" sz="2000" dirty="0"/>
                <a:t>Message</a:t>
              </a:r>
              <a:endParaRPr lang="en-US" sz="2000" dirty="0"/>
            </a:p>
          </p:txBody>
        </p:sp>
        <p:grpSp>
          <p:nvGrpSpPr>
            <p:cNvPr id="7" name="Group 8"/>
            <p:cNvGrpSpPr>
              <a:grpSpLocks/>
            </p:cNvGrpSpPr>
            <p:nvPr/>
          </p:nvGrpSpPr>
          <p:grpSpPr bwMode="auto">
            <a:xfrm>
              <a:off x="1677" y="1381"/>
              <a:ext cx="665" cy="58"/>
              <a:chOff x="1123" y="3057"/>
              <a:chExt cx="665" cy="58"/>
            </a:xfrm>
            <a:grpFill/>
          </p:grpSpPr>
          <p:sp>
            <p:nvSpPr>
              <p:cNvPr id="18" name="Oval 17"/>
              <p:cNvSpPr>
                <a:spLocks noChangeArrowheads="1"/>
              </p:cNvSpPr>
              <p:nvPr/>
            </p:nvSpPr>
            <p:spPr bwMode="auto">
              <a:xfrm>
                <a:off x="1123"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19" name="Oval 18"/>
              <p:cNvSpPr>
                <a:spLocks noChangeArrowheads="1"/>
              </p:cNvSpPr>
              <p:nvPr/>
            </p:nvSpPr>
            <p:spPr bwMode="auto">
              <a:xfrm>
                <a:off x="1224"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20" name="Oval 19"/>
              <p:cNvSpPr>
                <a:spLocks noChangeArrowheads="1"/>
              </p:cNvSpPr>
              <p:nvPr/>
            </p:nvSpPr>
            <p:spPr bwMode="auto">
              <a:xfrm>
                <a:off x="1326"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21" name="Oval 20"/>
              <p:cNvSpPr>
                <a:spLocks noChangeArrowheads="1"/>
              </p:cNvSpPr>
              <p:nvPr/>
            </p:nvSpPr>
            <p:spPr bwMode="auto">
              <a:xfrm>
                <a:off x="1427"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22" name="Oval 21"/>
              <p:cNvSpPr>
                <a:spLocks noChangeArrowheads="1"/>
              </p:cNvSpPr>
              <p:nvPr/>
            </p:nvSpPr>
            <p:spPr bwMode="auto">
              <a:xfrm>
                <a:off x="1529"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23" name="Oval 22"/>
              <p:cNvSpPr>
                <a:spLocks noChangeArrowheads="1"/>
              </p:cNvSpPr>
              <p:nvPr/>
            </p:nvSpPr>
            <p:spPr bwMode="auto">
              <a:xfrm>
                <a:off x="1630"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24" name="Oval 23"/>
              <p:cNvSpPr>
                <a:spLocks noChangeArrowheads="1"/>
              </p:cNvSpPr>
              <p:nvPr/>
            </p:nvSpPr>
            <p:spPr bwMode="auto">
              <a:xfrm>
                <a:off x="1732"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grpSp>
        <p:grpSp>
          <p:nvGrpSpPr>
            <p:cNvPr id="8" name="Group 16"/>
            <p:cNvGrpSpPr>
              <a:grpSpLocks/>
            </p:cNvGrpSpPr>
            <p:nvPr/>
          </p:nvGrpSpPr>
          <p:grpSpPr bwMode="auto">
            <a:xfrm>
              <a:off x="3441" y="1381"/>
              <a:ext cx="665" cy="58"/>
              <a:chOff x="1123" y="3057"/>
              <a:chExt cx="665" cy="58"/>
            </a:xfrm>
            <a:grpFill/>
          </p:grpSpPr>
          <p:sp>
            <p:nvSpPr>
              <p:cNvPr id="11" name="Oval 10"/>
              <p:cNvSpPr>
                <a:spLocks noChangeArrowheads="1"/>
              </p:cNvSpPr>
              <p:nvPr/>
            </p:nvSpPr>
            <p:spPr bwMode="auto">
              <a:xfrm>
                <a:off x="1123"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12" name="Oval 11"/>
              <p:cNvSpPr>
                <a:spLocks noChangeArrowheads="1"/>
              </p:cNvSpPr>
              <p:nvPr/>
            </p:nvSpPr>
            <p:spPr bwMode="auto">
              <a:xfrm>
                <a:off x="1224"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13" name="Oval 12"/>
              <p:cNvSpPr>
                <a:spLocks noChangeArrowheads="1"/>
              </p:cNvSpPr>
              <p:nvPr/>
            </p:nvSpPr>
            <p:spPr bwMode="auto">
              <a:xfrm>
                <a:off x="1326"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14" name="Oval 13"/>
              <p:cNvSpPr>
                <a:spLocks noChangeArrowheads="1"/>
              </p:cNvSpPr>
              <p:nvPr/>
            </p:nvSpPr>
            <p:spPr bwMode="auto">
              <a:xfrm>
                <a:off x="1427"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15" name="Oval 14"/>
              <p:cNvSpPr>
                <a:spLocks noChangeArrowheads="1"/>
              </p:cNvSpPr>
              <p:nvPr/>
            </p:nvSpPr>
            <p:spPr bwMode="auto">
              <a:xfrm>
                <a:off x="1529"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16" name="Oval 15"/>
              <p:cNvSpPr>
                <a:spLocks noChangeArrowheads="1"/>
              </p:cNvSpPr>
              <p:nvPr/>
            </p:nvSpPr>
            <p:spPr bwMode="auto">
              <a:xfrm>
                <a:off x="1630"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17" name="Oval 16"/>
              <p:cNvSpPr>
                <a:spLocks noChangeArrowheads="1"/>
              </p:cNvSpPr>
              <p:nvPr/>
            </p:nvSpPr>
            <p:spPr bwMode="auto">
              <a:xfrm>
                <a:off x="1732"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grpSp>
        <p:sp>
          <p:nvSpPr>
            <p:cNvPr id="9" name="Chevron 8"/>
            <p:cNvSpPr>
              <a:spLocks noChangeArrowheads="1"/>
            </p:cNvSpPr>
            <p:nvPr/>
          </p:nvSpPr>
          <p:spPr bwMode="auto">
            <a:xfrm>
              <a:off x="1928" y="1293"/>
              <a:ext cx="184" cy="234"/>
            </a:xfrm>
            <a:prstGeom prst="chevron">
              <a:avLst>
                <a:gd name="adj" fmla="val 25000"/>
              </a:avLst>
            </a:prstGeom>
            <a:grpFill/>
            <a:ln w="19050" algn="ctr">
              <a:solidFill>
                <a:schemeClr val="tx1"/>
              </a:solidFill>
              <a:miter lim="800000"/>
              <a:headEnd/>
              <a:tailEnd/>
            </a:ln>
          </p:spPr>
          <p:txBody>
            <a:bodyPr wrap="none" lIns="90000" tIns="46800" rIns="90000" bIns="46800" anchor="ctr"/>
            <a:lstStyle/>
            <a:p>
              <a:endParaRPr lang="en-US">
                <a:solidFill>
                  <a:srgbClr val="000000"/>
                </a:solidFill>
              </a:endParaRPr>
            </a:p>
          </p:txBody>
        </p:sp>
        <p:sp>
          <p:nvSpPr>
            <p:cNvPr id="10" name="Chevron 9"/>
            <p:cNvSpPr>
              <a:spLocks noChangeArrowheads="1"/>
            </p:cNvSpPr>
            <p:nvPr/>
          </p:nvSpPr>
          <p:spPr bwMode="auto">
            <a:xfrm>
              <a:off x="3661" y="1293"/>
              <a:ext cx="184" cy="234"/>
            </a:xfrm>
            <a:prstGeom prst="chevron">
              <a:avLst>
                <a:gd name="adj" fmla="val 25000"/>
              </a:avLst>
            </a:prstGeom>
            <a:grpFill/>
            <a:ln w="19050" algn="ctr">
              <a:solidFill>
                <a:schemeClr val="tx1"/>
              </a:solidFill>
              <a:miter lim="800000"/>
              <a:headEnd/>
              <a:tailEnd/>
            </a:ln>
          </p:spPr>
          <p:txBody>
            <a:bodyPr wrap="none" lIns="90000" tIns="46800" rIns="90000" bIns="46800" anchor="ctr"/>
            <a:lstStyle/>
            <a:p>
              <a:endParaRPr lang="en-US">
                <a:solidFill>
                  <a:srgbClr val="000000"/>
                </a:solidFill>
              </a:endParaRPr>
            </a:p>
          </p:txBody>
        </p:sp>
      </p:grpSp>
      <p:grpSp>
        <p:nvGrpSpPr>
          <p:cNvPr id="25" name="Group 48"/>
          <p:cNvGrpSpPr>
            <a:grpSpLocks/>
          </p:cNvGrpSpPr>
          <p:nvPr/>
        </p:nvGrpSpPr>
        <p:grpSpPr bwMode="auto">
          <a:xfrm>
            <a:off x="2662238" y="2800350"/>
            <a:ext cx="3856037" cy="520700"/>
            <a:chOff x="1677" y="1764"/>
            <a:chExt cx="2429" cy="328"/>
          </a:xfrm>
          <a:gradFill>
            <a:gsLst>
              <a:gs pos="0">
                <a:schemeClr val="accent2">
                  <a:lumMod val="40000"/>
                  <a:lumOff val="60000"/>
                </a:schemeClr>
              </a:gs>
              <a:gs pos="50000">
                <a:schemeClr val="accent2">
                  <a:lumMod val="75000"/>
                </a:schemeClr>
              </a:gs>
              <a:gs pos="100000">
                <a:schemeClr val="accent2">
                  <a:lumMod val="50000"/>
                </a:schemeClr>
              </a:gs>
            </a:gsLst>
            <a:lin ang="2700000" scaled="1"/>
          </a:gradFill>
        </p:grpSpPr>
        <p:sp>
          <p:nvSpPr>
            <p:cNvPr id="26" name="Rounded Rectangle 25"/>
            <p:cNvSpPr>
              <a:spLocks noChangeArrowheads="1"/>
            </p:cNvSpPr>
            <p:nvPr/>
          </p:nvSpPr>
          <p:spPr bwMode="auto">
            <a:xfrm>
              <a:off x="2442" y="1764"/>
              <a:ext cx="934" cy="328"/>
            </a:xfrm>
            <a:prstGeom prst="roundRect">
              <a:avLst>
                <a:gd name="adj" fmla="val 50000"/>
              </a:avLst>
            </a:prstGeom>
            <a:grpFill/>
            <a:ln w="19050" algn="ctr">
              <a:solidFill>
                <a:srgbClr val="FFFFFF"/>
              </a:solidFill>
              <a:round/>
              <a:headEnd/>
              <a:tailEnd/>
            </a:ln>
          </p:spPr>
          <p:txBody>
            <a:bodyPr wrap="none" lIns="90000" tIns="46800" rIns="90000" bIns="46800" anchor="ctr"/>
            <a:lstStyle/>
            <a:p>
              <a:pPr algn="ctr">
                <a:spcBef>
                  <a:spcPct val="50000"/>
                </a:spcBef>
              </a:pPr>
              <a:r>
                <a:rPr lang="en-GB" sz="2000" dirty="0"/>
                <a:t>Message</a:t>
              </a:r>
              <a:endParaRPr lang="en-US" sz="2000" dirty="0"/>
            </a:p>
          </p:txBody>
        </p:sp>
        <p:grpSp>
          <p:nvGrpSpPr>
            <p:cNvPr id="27" name="Group 26"/>
            <p:cNvGrpSpPr>
              <a:grpSpLocks/>
            </p:cNvGrpSpPr>
            <p:nvPr/>
          </p:nvGrpSpPr>
          <p:grpSpPr bwMode="auto">
            <a:xfrm>
              <a:off x="1677" y="1899"/>
              <a:ext cx="665" cy="58"/>
              <a:chOff x="1123" y="3057"/>
              <a:chExt cx="665" cy="58"/>
            </a:xfrm>
            <a:grpFill/>
          </p:grpSpPr>
          <p:sp>
            <p:nvSpPr>
              <p:cNvPr id="38" name="Oval 37"/>
              <p:cNvSpPr>
                <a:spLocks noChangeArrowheads="1"/>
              </p:cNvSpPr>
              <p:nvPr/>
            </p:nvSpPr>
            <p:spPr bwMode="auto">
              <a:xfrm>
                <a:off x="1123"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39" name="Oval 38"/>
              <p:cNvSpPr>
                <a:spLocks noChangeArrowheads="1"/>
              </p:cNvSpPr>
              <p:nvPr/>
            </p:nvSpPr>
            <p:spPr bwMode="auto">
              <a:xfrm>
                <a:off x="1224"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40" name="Oval 39"/>
              <p:cNvSpPr>
                <a:spLocks noChangeArrowheads="1"/>
              </p:cNvSpPr>
              <p:nvPr/>
            </p:nvSpPr>
            <p:spPr bwMode="auto">
              <a:xfrm>
                <a:off x="1326"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41" name="Oval 40"/>
              <p:cNvSpPr>
                <a:spLocks noChangeArrowheads="1"/>
              </p:cNvSpPr>
              <p:nvPr/>
            </p:nvSpPr>
            <p:spPr bwMode="auto">
              <a:xfrm>
                <a:off x="1427"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42" name="Oval 41"/>
              <p:cNvSpPr>
                <a:spLocks noChangeArrowheads="1"/>
              </p:cNvSpPr>
              <p:nvPr/>
            </p:nvSpPr>
            <p:spPr bwMode="auto">
              <a:xfrm>
                <a:off x="1529"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43" name="Oval 42"/>
              <p:cNvSpPr>
                <a:spLocks noChangeArrowheads="1"/>
              </p:cNvSpPr>
              <p:nvPr/>
            </p:nvSpPr>
            <p:spPr bwMode="auto">
              <a:xfrm>
                <a:off x="1630"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44" name="Oval 43"/>
              <p:cNvSpPr>
                <a:spLocks noChangeArrowheads="1"/>
              </p:cNvSpPr>
              <p:nvPr/>
            </p:nvSpPr>
            <p:spPr bwMode="auto">
              <a:xfrm>
                <a:off x="1732"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grpSp>
        <p:grpSp>
          <p:nvGrpSpPr>
            <p:cNvPr id="28" name="Group 32"/>
            <p:cNvGrpSpPr>
              <a:grpSpLocks/>
            </p:cNvGrpSpPr>
            <p:nvPr/>
          </p:nvGrpSpPr>
          <p:grpSpPr bwMode="auto">
            <a:xfrm>
              <a:off x="3441" y="1899"/>
              <a:ext cx="665" cy="58"/>
              <a:chOff x="1123" y="3057"/>
              <a:chExt cx="665" cy="58"/>
            </a:xfrm>
            <a:grpFill/>
          </p:grpSpPr>
          <p:sp>
            <p:nvSpPr>
              <p:cNvPr id="31" name="Oval 30"/>
              <p:cNvSpPr>
                <a:spLocks noChangeArrowheads="1"/>
              </p:cNvSpPr>
              <p:nvPr/>
            </p:nvSpPr>
            <p:spPr bwMode="auto">
              <a:xfrm>
                <a:off x="1123"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32" name="Oval 31"/>
              <p:cNvSpPr>
                <a:spLocks noChangeArrowheads="1"/>
              </p:cNvSpPr>
              <p:nvPr/>
            </p:nvSpPr>
            <p:spPr bwMode="auto">
              <a:xfrm>
                <a:off x="1224"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33" name="Oval 32"/>
              <p:cNvSpPr>
                <a:spLocks noChangeArrowheads="1"/>
              </p:cNvSpPr>
              <p:nvPr/>
            </p:nvSpPr>
            <p:spPr bwMode="auto">
              <a:xfrm>
                <a:off x="1326"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34" name="Oval 33"/>
              <p:cNvSpPr>
                <a:spLocks noChangeArrowheads="1"/>
              </p:cNvSpPr>
              <p:nvPr/>
            </p:nvSpPr>
            <p:spPr bwMode="auto">
              <a:xfrm>
                <a:off x="1427"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35" name="Oval 34"/>
              <p:cNvSpPr>
                <a:spLocks noChangeArrowheads="1"/>
              </p:cNvSpPr>
              <p:nvPr/>
            </p:nvSpPr>
            <p:spPr bwMode="auto">
              <a:xfrm>
                <a:off x="1529"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36" name="Oval 35"/>
              <p:cNvSpPr>
                <a:spLocks noChangeArrowheads="1"/>
              </p:cNvSpPr>
              <p:nvPr/>
            </p:nvSpPr>
            <p:spPr bwMode="auto">
              <a:xfrm>
                <a:off x="1630"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37" name="Oval 36"/>
              <p:cNvSpPr>
                <a:spLocks noChangeArrowheads="1"/>
              </p:cNvSpPr>
              <p:nvPr/>
            </p:nvSpPr>
            <p:spPr bwMode="auto">
              <a:xfrm>
                <a:off x="1732" y="3057"/>
                <a:ext cx="56" cy="58"/>
              </a:xfrm>
              <a:prstGeom prst="ellipse">
                <a:avLst/>
              </a:prstGeom>
              <a:grpFill/>
              <a:ln w="9525" algn="ctr">
                <a:solidFill>
                  <a:srgbClr val="FFFFFF"/>
                </a:solidFill>
                <a:round/>
                <a:headEnd/>
                <a:tailEnd/>
              </a:ln>
            </p:spPr>
            <p:txBody>
              <a:bodyPr wrap="none" lIns="90000" tIns="46800" rIns="90000" bIns="46800" anchor="ctr"/>
              <a:lstStyle/>
              <a:p>
                <a:endParaRPr lang="en-US">
                  <a:solidFill>
                    <a:srgbClr val="000000"/>
                  </a:solidFill>
                </a:endParaRPr>
              </a:p>
            </p:txBody>
          </p:sp>
        </p:grpSp>
        <p:sp>
          <p:nvSpPr>
            <p:cNvPr id="29" name="Chevron 28"/>
            <p:cNvSpPr>
              <a:spLocks noChangeArrowheads="1"/>
            </p:cNvSpPr>
            <p:nvPr/>
          </p:nvSpPr>
          <p:spPr bwMode="auto">
            <a:xfrm rot="10800000">
              <a:off x="3662" y="1811"/>
              <a:ext cx="184" cy="234"/>
            </a:xfrm>
            <a:prstGeom prst="chevron">
              <a:avLst>
                <a:gd name="adj" fmla="val 25000"/>
              </a:avLst>
            </a:prstGeom>
            <a:grpFill/>
            <a:ln w="19050" algn="ctr">
              <a:solidFill>
                <a:schemeClr val="tx1"/>
              </a:solidFill>
              <a:miter lim="800000"/>
              <a:headEnd/>
              <a:tailEnd/>
            </a:ln>
          </p:spPr>
          <p:txBody>
            <a:bodyPr wrap="none" lIns="90000" tIns="46800" rIns="90000" bIns="46800" anchor="ctr"/>
            <a:lstStyle/>
            <a:p>
              <a:endParaRPr lang="en-US">
                <a:solidFill>
                  <a:srgbClr val="000000"/>
                </a:solidFill>
              </a:endParaRPr>
            </a:p>
          </p:txBody>
        </p:sp>
        <p:sp>
          <p:nvSpPr>
            <p:cNvPr id="30" name="Chevron 29"/>
            <p:cNvSpPr>
              <a:spLocks noChangeArrowheads="1"/>
            </p:cNvSpPr>
            <p:nvPr/>
          </p:nvSpPr>
          <p:spPr bwMode="auto">
            <a:xfrm rot="10800000">
              <a:off x="1927" y="1811"/>
              <a:ext cx="184" cy="234"/>
            </a:xfrm>
            <a:prstGeom prst="chevron">
              <a:avLst>
                <a:gd name="adj" fmla="val 25000"/>
              </a:avLst>
            </a:prstGeom>
            <a:grpFill/>
            <a:ln w="19050" algn="ctr">
              <a:solidFill>
                <a:schemeClr val="tx1"/>
              </a:solidFill>
              <a:miter lim="800000"/>
              <a:headEnd/>
              <a:tailEnd/>
            </a:ln>
          </p:spPr>
          <p:txBody>
            <a:bodyPr wrap="none" lIns="90000" tIns="46800" rIns="90000" bIns="46800" anchor="ctr"/>
            <a:lstStyle/>
            <a:p>
              <a:endParaRPr lang="en-US">
                <a:solidFill>
                  <a:srgbClr val="000000"/>
                </a:solidFill>
              </a:endParaRPr>
            </a:p>
          </p:txBody>
        </p:sp>
      </p:grpSp>
      <p:grpSp>
        <p:nvGrpSpPr>
          <p:cNvPr id="45" name="Group 47"/>
          <p:cNvGrpSpPr>
            <a:grpSpLocks/>
          </p:cNvGrpSpPr>
          <p:nvPr/>
        </p:nvGrpSpPr>
        <p:grpSpPr bwMode="auto">
          <a:xfrm>
            <a:off x="6513513" y="1725613"/>
            <a:ext cx="1624012" cy="2128837"/>
            <a:chOff x="4103" y="1087"/>
            <a:chExt cx="1023" cy="1341"/>
          </a:xfrm>
          <a:gradFill flip="none" rotWithShape="1">
            <a:gsLst>
              <a:gs pos="0">
                <a:schemeClr val="accent2">
                  <a:lumMod val="40000"/>
                  <a:lumOff val="60000"/>
                </a:schemeClr>
              </a:gs>
              <a:gs pos="50000">
                <a:schemeClr val="accent2">
                  <a:lumMod val="75000"/>
                </a:schemeClr>
              </a:gs>
              <a:gs pos="100000">
                <a:schemeClr val="accent2">
                  <a:lumMod val="50000"/>
                </a:schemeClr>
              </a:gs>
            </a:gsLst>
            <a:lin ang="2700000" scaled="1"/>
            <a:tileRect/>
          </a:gradFill>
        </p:grpSpPr>
        <p:sp>
          <p:nvSpPr>
            <p:cNvPr id="46" name="Rounded Rectangle 45"/>
            <p:cNvSpPr>
              <a:spLocks noChangeArrowheads="1"/>
            </p:cNvSpPr>
            <p:nvPr/>
          </p:nvSpPr>
          <p:spPr bwMode="auto">
            <a:xfrm>
              <a:off x="4191" y="1087"/>
              <a:ext cx="935" cy="1205"/>
            </a:xfrm>
            <a:prstGeom prst="roundRect">
              <a:avLst>
                <a:gd name="adj" fmla="val 16667"/>
              </a:avLst>
            </a:prstGeom>
            <a:grpFill/>
            <a:ln w="19050" algn="ctr">
              <a:solidFill>
                <a:srgbClr val="FFFFFF"/>
              </a:solidFill>
              <a:round/>
              <a:headEnd/>
              <a:tailEnd/>
            </a:ln>
          </p:spPr>
          <p:txBody>
            <a:bodyPr lIns="90000" tIns="46800" rIns="90000" bIns="46800"/>
            <a:lstStyle/>
            <a:p>
              <a:pPr algn="ctr">
                <a:spcBef>
                  <a:spcPct val="50000"/>
                </a:spcBef>
              </a:pPr>
              <a:r>
                <a:rPr lang="en-GB" sz="2000"/>
                <a:t>“Service”</a:t>
              </a:r>
              <a:endParaRPr lang="en-US" sz="2000"/>
            </a:p>
          </p:txBody>
        </p:sp>
        <p:sp>
          <p:nvSpPr>
            <p:cNvPr id="47" name="Rounded Rectangle 46"/>
            <p:cNvSpPr>
              <a:spLocks noChangeArrowheads="1"/>
            </p:cNvSpPr>
            <p:nvPr/>
          </p:nvSpPr>
          <p:spPr bwMode="auto">
            <a:xfrm>
              <a:off x="4103" y="2169"/>
              <a:ext cx="770" cy="259"/>
            </a:xfrm>
            <a:prstGeom prst="roundRect">
              <a:avLst>
                <a:gd name="adj" fmla="val 16667"/>
              </a:avLst>
            </a:prstGeom>
            <a:grpFill/>
            <a:ln w="19050" algn="ctr">
              <a:solidFill>
                <a:schemeClr val="bg2"/>
              </a:solidFill>
              <a:round/>
              <a:headEnd/>
              <a:tailEnd/>
            </a:ln>
          </p:spPr>
          <p:txBody>
            <a:bodyPr wrap="none" lIns="90000" tIns="46800" rIns="90000" bIns="46800" anchor="ctr"/>
            <a:lstStyle/>
            <a:p>
              <a:pPr algn="ctr">
                <a:spcBef>
                  <a:spcPct val="50000"/>
                </a:spcBef>
              </a:pPr>
              <a:r>
                <a:rPr lang="en-GB" sz="2000"/>
                <a:t>Metadata</a:t>
              </a:r>
              <a:endParaRPr lang="en-US" sz="2000"/>
            </a:p>
          </p:txBody>
        </p:sp>
      </p:grpSp>
      <p:grpSp>
        <p:nvGrpSpPr>
          <p:cNvPr id="48" name="Group 73"/>
          <p:cNvGrpSpPr>
            <a:grpSpLocks/>
          </p:cNvGrpSpPr>
          <p:nvPr/>
        </p:nvGrpSpPr>
        <p:grpSpPr bwMode="auto">
          <a:xfrm>
            <a:off x="2608263" y="1743075"/>
            <a:ext cx="3933825" cy="1892300"/>
            <a:chOff x="1623" y="1104"/>
            <a:chExt cx="2478" cy="1192"/>
          </a:xfrm>
          <a:gradFill flip="none" rotWithShape="1">
            <a:gsLst>
              <a:gs pos="0">
                <a:schemeClr val="accent2">
                  <a:lumMod val="40000"/>
                  <a:lumOff val="60000"/>
                </a:schemeClr>
              </a:gs>
              <a:gs pos="50000">
                <a:schemeClr val="accent2">
                  <a:lumMod val="75000"/>
                </a:schemeClr>
              </a:gs>
              <a:gs pos="100000">
                <a:schemeClr val="accent2">
                  <a:lumMod val="50000"/>
                </a:schemeClr>
              </a:gs>
            </a:gsLst>
            <a:lin ang="2700000" scaled="1"/>
            <a:tileRect/>
          </a:gradFill>
        </p:grpSpPr>
        <p:sp>
          <p:nvSpPr>
            <p:cNvPr id="49" name="Rounded Rectangle 48"/>
            <p:cNvSpPr>
              <a:spLocks noChangeArrowheads="1"/>
            </p:cNvSpPr>
            <p:nvPr/>
          </p:nvSpPr>
          <p:spPr bwMode="auto">
            <a:xfrm>
              <a:off x="1623" y="1104"/>
              <a:ext cx="2475" cy="1192"/>
            </a:xfrm>
            <a:prstGeom prst="roundRect">
              <a:avLst>
                <a:gd name="adj" fmla="val 23491"/>
              </a:avLst>
            </a:prstGeom>
            <a:grpFill/>
            <a:ln w="19050" algn="ctr">
              <a:solidFill>
                <a:srgbClr val="FFFFFF"/>
              </a:solidFill>
              <a:round/>
              <a:headEnd/>
              <a:tailEnd/>
            </a:ln>
          </p:spPr>
          <p:txBody>
            <a:bodyPr wrap="none" lIns="90000" tIns="46800" rIns="90000" bIns="46800"/>
            <a:lstStyle/>
            <a:p>
              <a:pPr algn="ctr">
                <a:spcBef>
                  <a:spcPct val="50000"/>
                </a:spcBef>
              </a:pPr>
              <a:r>
                <a:rPr lang="en-GB" sz="2000"/>
                <a:t>Message (SOAP)</a:t>
              </a:r>
              <a:endParaRPr lang="en-US" sz="2000"/>
            </a:p>
          </p:txBody>
        </p:sp>
        <p:sp>
          <p:nvSpPr>
            <p:cNvPr id="50" name="Straight Connector 49"/>
            <p:cNvSpPr>
              <a:spLocks noChangeShapeType="1"/>
            </p:cNvSpPr>
            <p:nvPr/>
          </p:nvSpPr>
          <p:spPr bwMode="auto">
            <a:xfrm>
              <a:off x="1627" y="1478"/>
              <a:ext cx="2472" cy="0"/>
            </a:xfrm>
            <a:prstGeom prst="line">
              <a:avLst/>
            </a:prstGeom>
            <a:grpFill/>
            <a:ln w="19050" algn="ctr">
              <a:solidFill>
                <a:srgbClr val="FFFFFF"/>
              </a:solidFill>
              <a:round/>
              <a:headEnd/>
              <a:tailEnd/>
            </a:ln>
          </p:spPr>
          <p:txBody>
            <a:bodyPr>
              <a:spAutoFit/>
            </a:bodyPr>
            <a:lstStyle/>
            <a:p>
              <a:endParaRPr lang="en-GB"/>
            </a:p>
          </p:txBody>
        </p:sp>
        <p:sp>
          <p:nvSpPr>
            <p:cNvPr id="51" name="Straight Connector 50"/>
            <p:cNvSpPr>
              <a:spLocks noChangeShapeType="1"/>
            </p:cNvSpPr>
            <p:nvPr/>
          </p:nvSpPr>
          <p:spPr bwMode="auto">
            <a:xfrm>
              <a:off x="1629" y="1859"/>
              <a:ext cx="2472" cy="0"/>
            </a:xfrm>
            <a:prstGeom prst="line">
              <a:avLst/>
            </a:prstGeom>
            <a:grpFill/>
            <a:ln w="19050" algn="ctr">
              <a:solidFill>
                <a:srgbClr val="FFFFFF"/>
              </a:solidFill>
              <a:round/>
              <a:headEnd/>
              <a:tailEnd/>
            </a:ln>
          </p:spPr>
          <p:txBody>
            <a:bodyPr>
              <a:spAutoFit/>
            </a:bodyPr>
            <a:lstStyle/>
            <a:p>
              <a:endParaRPr lang="en-GB"/>
            </a:p>
          </p:txBody>
        </p:sp>
        <p:sp>
          <p:nvSpPr>
            <p:cNvPr id="52" name="TextBox 51"/>
            <p:cNvSpPr txBox="1">
              <a:spLocks noChangeArrowheads="1"/>
            </p:cNvSpPr>
            <p:nvPr/>
          </p:nvSpPr>
          <p:spPr bwMode="auto">
            <a:xfrm>
              <a:off x="1686" y="1556"/>
              <a:ext cx="2343" cy="212"/>
            </a:xfrm>
            <a:prstGeom prst="rect">
              <a:avLst/>
            </a:prstGeom>
            <a:grpFill/>
            <a:ln w="9525">
              <a:noFill/>
              <a:miter lim="800000"/>
              <a:headEnd/>
              <a:tailEnd/>
            </a:ln>
          </p:spPr>
          <p:txBody>
            <a:bodyPr>
              <a:spAutoFit/>
            </a:bodyPr>
            <a:lstStyle/>
            <a:p>
              <a:pPr>
                <a:spcBef>
                  <a:spcPct val="50000"/>
                </a:spcBef>
              </a:pPr>
              <a:r>
                <a:rPr lang="en-GB" sz="1600"/>
                <a:t>Headers: Addressing, Security, etc.</a:t>
              </a:r>
              <a:endParaRPr lang="en-US" sz="1600"/>
            </a:p>
          </p:txBody>
        </p:sp>
        <p:sp>
          <p:nvSpPr>
            <p:cNvPr id="53" name="TextBox 52"/>
            <p:cNvSpPr txBox="1">
              <a:spLocks noChangeArrowheads="1"/>
            </p:cNvSpPr>
            <p:nvPr/>
          </p:nvSpPr>
          <p:spPr bwMode="auto">
            <a:xfrm>
              <a:off x="1686" y="1946"/>
              <a:ext cx="2343" cy="212"/>
            </a:xfrm>
            <a:prstGeom prst="rect">
              <a:avLst/>
            </a:prstGeom>
            <a:grpFill/>
            <a:ln w="9525">
              <a:noFill/>
              <a:miter lim="800000"/>
              <a:headEnd/>
              <a:tailEnd/>
            </a:ln>
          </p:spPr>
          <p:txBody>
            <a:bodyPr>
              <a:spAutoFit/>
            </a:bodyPr>
            <a:lstStyle/>
            <a:p>
              <a:pPr>
                <a:spcBef>
                  <a:spcPct val="50000"/>
                </a:spcBef>
              </a:pPr>
              <a:r>
                <a:rPr lang="en-GB" sz="1600"/>
                <a:t>Body: Payload</a:t>
              </a:r>
              <a:endParaRPr lang="en-US" sz="160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2000"/>
                                        <p:tgtEl>
                                          <p:spTgt spid="45"/>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20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2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ounded Rectangle 321537"/>
          <p:cNvSpPr>
            <a:spLocks noChangeArrowheads="1"/>
          </p:cNvSpPr>
          <p:nvPr/>
        </p:nvSpPr>
        <p:spPr bwMode="auto">
          <a:xfrm>
            <a:off x="2964551" y="2716213"/>
            <a:ext cx="3127375" cy="520700"/>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2000"/>
              <a:t>What do I send?</a:t>
            </a:r>
            <a:endParaRPr lang="en-US" sz="2000"/>
          </a:p>
        </p:txBody>
      </p:sp>
      <p:sp>
        <p:nvSpPr>
          <p:cNvPr id="321539" name="Rounded Rectangle 321538"/>
          <p:cNvSpPr>
            <a:spLocks noChangeArrowheads="1"/>
          </p:cNvSpPr>
          <p:nvPr/>
        </p:nvSpPr>
        <p:spPr bwMode="auto">
          <a:xfrm>
            <a:off x="2964551" y="3470275"/>
            <a:ext cx="3127375" cy="520700"/>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2000"/>
              <a:t>Where do I send it?</a:t>
            </a:r>
            <a:endParaRPr lang="en-US" sz="2000"/>
          </a:p>
        </p:txBody>
      </p:sp>
      <p:sp>
        <p:nvSpPr>
          <p:cNvPr id="321540" name="Rounded Rectangle 321539"/>
          <p:cNvSpPr>
            <a:spLocks noChangeArrowheads="1"/>
          </p:cNvSpPr>
          <p:nvPr/>
        </p:nvSpPr>
        <p:spPr bwMode="auto">
          <a:xfrm>
            <a:off x="2964551" y="4225925"/>
            <a:ext cx="3127375" cy="520700"/>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2000"/>
              <a:t>How should I send it?</a:t>
            </a:r>
            <a:endParaRPr lang="en-US" sz="2000"/>
          </a:p>
        </p:txBody>
      </p:sp>
      <p:sp>
        <p:nvSpPr>
          <p:cNvPr id="321541" name="Rounded Rectangle 321540"/>
          <p:cNvSpPr>
            <a:spLocks noChangeArrowheads="1"/>
          </p:cNvSpPr>
          <p:nvPr/>
        </p:nvSpPr>
        <p:spPr bwMode="auto">
          <a:xfrm>
            <a:off x="2964551" y="2722563"/>
            <a:ext cx="3127375" cy="520700"/>
          </a:xfrm>
          <a:prstGeom prst="roundRect">
            <a:avLst>
              <a:gd name="adj" fmla="val 50000"/>
            </a:avLst>
          </a:prstGeom>
          <a:gradFill rotWithShape="1">
            <a:gsLst>
              <a:gs pos="0">
                <a:schemeClr val="accent2">
                  <a:lumMod val="40000"/>
                  <a:lumOff val="6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2000"/>
              <a:t>Contract</a:t>
            </a:r>
            <a:endParaRPr lang="en-US" sz="2000"/>
          </a:p>
        </p:txBody>
      </p:sp>
      <p:sp>
        <p:nvSpPr>
          <p:cNvPr id="321542" name="Rounded Rectangle 321541"/>
          <p:cNvSpPr>
            <a:spLocks noChangeArrowheads="1"/>
          </p:cNvSpPr>
          <p:nvPr/>
        </p:nvSpPr>
        <p:spPr bwMode="auto">
          <a:xfrm>
            <a:off x="2964551" y="3471863"/>
            <a:ext cx="3127375" cy="520700"/>
          </a:xfrm>
          <a:prstGeom prst="roundRect">
            <a:avLst>
              <a:gd name="adj" fmla="val 50000"/>
            </a:avLst>
          </a:prstGeom>
          <a:gradFill rotWithShape="1">
            <a:gsLst>
              <a:gs pos="0">
                <a:schemeClr val="accent2">
                  <a:lumMod val="40000"/>
                  <a:lumOff val="6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2000"/>
              <a:t>Address</a:t>
            </a:r>
            <a:endParaRPr lang="en-US" sz="2000"/>
          </a:p>
        </p:txBody>
      </p:sp>
      <p:sp>
        <p:nvSpPr>
          <p:cNvPr id="321543" name="Rounded Rectangle 321542"/>
          <p:cNvSpPr>
            <a:spLocks noChangeArrowheads="1"/>
          </p:cNvSpPr>
          <p:nvPr/>
        </p:nvSpPr>
        <p:spPr bwMode="auto">
          <a:xfrm>
            <a:off x="2964551" y="4229100"/>
            <a:ext cx="3127375" cy="520700"/>
          </a:xfrm>
          <a:prstGeom prst="roundRect">
            <a:avLst>
              <a:gd name="adj" fmla="val 50000"/>
            </a:avLst>
          </a:prstGeom>
          <a:gradFill rotWithShape="1">
            <a:gsLst>
              <a:gs pos="0">
                <a:schemeClr val="accent2">
                  <a:lumMod val="40000"/>
                  <a:lumOff val="6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2000"/>
              <a:t>Binding</a:t>
            </a:r>
            <a:endParaRPr lang="en-US" sz="2000"/>
          </a:p>
        </p:txBody>
      </p:sp>
      <p:sp>
        <p:nvSpPr>
          <p:cNvPr id="321544" name="Title 321543"/>
          <p:cNvSpPr>
            <a:spLocks noGrp="1" noChangeArrowheads="1"/>
          </p:cNvSpPr>
          <p:nvPr>
            <p:ph type="title"/>
          </p:nvPr>
        </p:nvSpPr>
        <p:spPr/>
        <p:txBody>
          <a:bodyPr anchor="t"/>
          <a:lstStyle/>
          <a:p>
            <a:pPr marL="0" indent="0" defTabSz="914400" eaLnBrk="1" hangingPunct="1"/>
            <a:r>
              <a:rPr lang="en-GB" smtClean="0"/>
              <a:t>Mechanics of Communication</a:t>
            </a:r>
            <a:endParaRPr lang="en-US" smtClean="0"/>
          </a:p>
        </p:txBody>
      </p:sp>
      <p:sp>
        <p:nvSpPr>
          <p:cNvPr id="8200" name="Rounded Rectangle 8199"/>
          <p:cNvSpPr>
            <a:spLocks noChangeArrowheads="1"/>
          </p:cNvSpPr>
          <p:nvPr/>
        </p:nvSpPr>
        <p:spPr bwMode="auto">
          <a:xfrm>
            <a:off x="6224588" y="2190750"/>
            <a:ext cx="2584450" cy="3219450"/>
          </a:xfrm>
          <a:prstGeom prst="roundRect">
            <a:avLst>
              <a:gd name="adj" fmla="val 16667"/>
            </a:avLst>
          </a:prstGeom>
          <a:gradFill flip="none" rotWithShape="1">
            <a:gsLst>
              <a:gs pos="0">
                <a:schemeClr val="accent2">
                  <a:lumMod val="40000"/>
                  <a:lumOff val="60000"/>
                </a:schemeClr>
              </a:gs>
              <a:gs pos="50000">
                <a:schemeClr val="accent2">
                  <a:lumMod val="75000"/>
                </a:schemeClr>
              </a:gs>
              <a:gs pos="100000">
                <a:schemeClr val="accent2">
                  <a:lumMod val="50000"/>
                </a:schemeClr>
              </a:gs>
            </a:gsLst>
            <a:lin ang="2700000" scaled="1"/>
            <a:tileRect/>
          </a:gradFill>
          <a:ln w="19050" algn="ctr">
            <a:solidFill>
              <a:srgbClr val="FFFFFF"/>
            </a:solidFill>
            <a:round/>
            <a:headEnd/>
            <a:tailEnd/>
          </a:ln>
        </p:spPr>
        <p:txBody>
          <a:bodyPr lIns="90000" tIns="46800" rIns="90000" bIns="46800"/>
          <a:lstStyle/>
          <a:p>
            <a:pPr algn="ctr">
              <a:spcBef>
                <a:spcPct val="50000"/>
              </a:spcBef>
            </a:pPr>
            <a:r>
              <a:rPr lang="en-GB" sz="2000"/>
              <a:t>“Service”</a:t>
            </a:r>
            <a:endParaRPr lang="en-US" sz="2000"/>
          </a:p>
        </p:txBody>
      </p:sp>
      <p:sp>
        <p:nvSpPr>
          <p:cNvPr id="8201" name="Rounded Rectangle 8200"/>
          <p:cNvSpPr>
            <a:spLocks noChangeArrowheads="1"/>
          </p:cNvSpPr>
          <p:nvPr/>
        </p:nvSpPr>
        <p:spPr bwMode="auto">
          <a:xfrm>
            <a:off x="236538" y="2247900"/>
            <a:ext cx="2584450" cy="3219450"/>
          </a:xfrm>
          <a:prstGeom prst="roundRect">
            <a:avLst>
              <a:gd name="adj" fmla="val 16667"/>
            </a:avLst>
          </a:prstGeom>
          <a:gradFill flip="none" rotWithShape="1">
            <a:gsLst>
              <a:gs pos="0">
                <a:schemeClr val="accent2">
                  <a:lumMod val="40000"/>
                  <a:lumOff val="60000"/>
                </a:schemeClr>
              </a:gs>
              <a:gs pos="50000">
                <a:schemeClr val="accent2">
                  <a:lumMod val="75000"/>
                </a:schemeClr>
              </a:gs>
              <a:gs pos="100000">
                <a:schemeClr val="accent2">
                  <a:lumMod val="50000"/>
                </a:schemeClr>
              </a:gs>
            </a:gsLst>
            <a:lin ang="2700000" scaled="1"/>
            <a:tileRect/>
          </a:gradFill>
          <a:ln w="19050" algn="ctr">
            <a:solidFill>
              <a:srgbClr val="FFFFFF"/>
            </a:solidFill>
            <a:round/>
            <a:headEnd/>
            <a:tailEnd/>
          </a:ln>
        </p:spPr>
        <p:txBody>
          <a:bodyPr lIns="90000" tIns="46800" rIns="90000" bIns="46800"/>
          <a:lstStyle/>
          <a:p>
            <a:pPr algn="ctr">
              <a:spcBef>
                <a:spcPct val="50000"/>
              </a:spcBef>
            </a:pPr>
            <a:r>
              <a:rPr lang="en-GB" sz="2000"/>
              <a:t>“Client”</a:t>
            </a:r>
            <a:endParaRPr lang="en-US" sz="2000"/>
          </a:p>
        </p:txBody>
      </p:sp>
      <p:grpSp>
        <p:nvGrpSpPr>
          <p:cNvPr id="2" name="Group 11"/>
          <p:cNvGrpSpPr>
            <a:grpSpLocks/>
          </p:cNvGrpSpPr>
          <p:nvPr/>
        </p:nvGrpSpPr>
        <p:grpSpPr bwMode="auto">
          <a:xfrm>
            <a:off x="3453501" y="4676775"/>
            <a:ext cx="2114550" cy="1254125"/>
            <a:chOff x="2203" y="2946"/>
            <a:chExt cx="1332" cy="790"/>
          </a:xfrm>
          <a:gradFill>
            <a:gsLst>
              <a:gs pos="0">
                <a:schemeClr val="accent2">
                  <a:lumMod val="40000"/>
                  <a:lumOff val="60000"/>
                </a:schemeClr>
              </a:gs>
              <a:gs pos="50000">
                <a:schemeClr val="accent2">
                  <a:lumMod val="75000"/>
                </a:schemeClr>
              </a:gs>
              <a:gs pos="100000">
                <a:schemeClr val="accent2">
                  <a:lumMod val="50000"/>
                </a:schemeClr>
              </a:gs>
            </a:gsLst>
            <a:lin ang="2700000" scaled="1"/>
          </a:gradFill>
        </p:grpSpPr>
        <p:sp>
          <p:nvSpPr>
            <p:cNvPr id="8203" name="Rounded Rectangle 8202"/>
            <p:cNvSpPr>
              <a:spLocks noChangeArrowheads="1"/>
            </p:cNvSpPr>
            <p:nvPr/>
          </p:nvSpPr>
          <p:spPr bwMode="auto">
            <a:xfrm>
              <a:off x="2203" y="3510"/>
              <a:ext cx="1332" cy="226"/>
            </a:xfrm>
            <a:prstGeom prst="roundRect">
              <a:avLst>
                <a:gd name="adj" fmla="val 16667"/>
              </a:avLst>
            </a:prstGeom>
            <a:grpFill/>
            <a:ln w="19050" algn="ctr">
              <a:solidFill>
                <a:srgbClr val="FFFFFF"/>
              </a:solidFill>
              <a:round/>
              <a:headEnd/>
              <a:tailEnd/>
            </a:ln>
          </p:spPr>
          <p:txBody>
            <a:bodyPr lIns="90000" tIns="46800" rIns="90000" bIns="46800"/>
            <a:lstStyle/>
            <a:p>
              <a:pPr algn="ctr">
                <a:spcBef>
                  <a:spcPct val="50000"/>
                </a:spcBef>
              </a:pPr>
              <a:r>
                <a:rPr lang="en-GB"/>
                <a:t>Transport?</a:t>
              </a:r>
              <a:endParaRPr lang="en-US"/>
            </a:p>
          </p:txBody>
        </p:sp>
        <p:sp>
          <p:nvSpPr>
            <p:cNvPr id="8204" name="Rounded Rectangle 8203"/>
            <p:cNvSpPr>
              <a:spLocks noChangeArrowheads="1"/>
            </p:cNvSpPr>
            <p:nvPr/>
          </p:nvSpPr>
          <p:spPr bwMode="auto">
            <a:xfrm>
              <a:off x="2203" y="3228"/>
              <a:ext cx="1332" cy="226"/>
            </a:xfrm>
            <a:prstGeom prst="roundRect">
              <a:avLst>
                <a:gd name="adj" fmla="val 16667"/>
              </a:avLst>
            </a:prstGeom>
            <a:grpFill/>
            <a:ln w="19050" algn="ctr">
              <a:solidFill>
                <a:srgbClr val="FFFFFF"/>
              </a:solidFill>
              <a:round/>
              <a:headEnd/>
              <a:tailEnd/>
            </a:ln>
          </p:spPr>
          <p:txBody>
            <a:bodyPr lIns="90000" tIns="46800" rIns="90000" bIns="46800"/>
            <a:lstStyle/>
            <a:p>
              <a:pPr algn="ctr">
                <a:spcBef>
                  <a:spcPct val="50000"/>
                </a:spcBef>
              </a:pPr>
              <a:r>
                <a:rPr lang="en-GB" dirty="0"/>
                <a:t>Encoding?</a:t>
              </a:r>
              <a:endParaRPr lang="en-US" dirty="0"/>
            </a:p>
          </p:txBody>
        </p:sp>
        <p:sp>
          <p:nvSpPr>
            <p:cNvPr id="8205" name="Rounded Rectangle 8204"/>
            <p:cNvSpPr>
              <a:spLocks noChangeArrowheads="1"/>
            </p:cNvSpPr>
            <p:nvPr/>
          </p:nvSpPr>
          <p:spPr bwMode="auto">
            <a:xfrm>
              <a:off x="2203" y="2946"/>
              <a:ext cx="1332" cy="226"/>
            </a:xfrm>
            <a:prstGeom prst="roundRect">
              <a:avLst>
                <a:gd name="adj" fmla="val 16667"/>
              </a:avLst>
            </a:prstGeom>
            <a:grpFill/>
            <a:ln w="19050" algn="ctr">
              <a:solidFill>
                <a:srgbClr val="FFFFFF"/>
              </a:solidFill>
              <a:round/>
              <a:headEnd/>
              <a:tailEnd/>
            </a:ln>
          </p:spPr>
          <p:txBody>
            <a:bodyPr lIns="90000" tIns="46800" rIns="90000" bIns="46800"/>
            <a:lstStyle/>
            <a:p>
              <a:pPr algn="ctr">
                <a:spcBef>
                  <a:spcPct val="50000"/>
                </a:spcBef>
              </a:pPr>
              <a:r>
                <a:rPr lang="en-GB"/>
                <a:t>Security?</a:t>
              </a:r>
              <a:endParaRPr lang="en-US"/>
            </a:p>
          </p:txBody>
        </p:sp>
      </p:grpSp>
    </p:spTree>
    <p:custDataLst>
      <p:tags r:id="rId1"/>
    </p:custDataLst>
  </p:cSld>
  <p:clrMapOvr>
    <a:masterClrMapping/>
  </p:clrMapOvr>
  <p:transition spd="med" advTm="9848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1538"/>
                                        </p:tgtEl>
                                        <p:attrNameLst>
                                          <p:attrName>style.visibility</p:attrName>
                                        </p:attrNameLst>
                                      </p:cBhvr>
                                      <p:to>
                                        <p:strVal val="visible"/>
                                      </p:to>
                                    </p:set>
                                    <p:animEffect transition="in" filter="fade">
                                      <p:cBhvr>
                                        <p:cTn id="7" dur="2000"/>
                                        <p:tgtEl>
                                          <p:spTgt spid="3215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1539"/>
                                        </p:tgtEl>
                                        <p:attrNameLst>
                                          <p:attrName>style.visibility</p:attrName>
                                        </p:attrNameLst>
                                      </p:cBhvr>
                                      <p:to>
                                        <p:strVal val="visible"/>
                                      </p:to>
                                    </p:set>
                                    <p:animEffect transition="in" filter="fade">
                                      <p:cBhvr>
                                        <p:cTn id="12" dur="2000"/>
                                        <p:tgtEl>
                                          <p:spTgt spid="3215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1540"/>
                                        </p:tgtEl>
                                        <p:attrNameLst>
                                          <p:attrName>style.visibility</p:attrName>
                                        </p:attrNameLst>
                                      </p:cBhvr>
                                      <p:to>
                                        <p:strVal val="visible"/>
                                      </p:to>
                                    </p:set>
                                    <p:animEffect transition="in" filter="fade">
                                      <p:cBhvr>
                                        <p:cTn id="17" dur="2000"/>
                                        <p:tgtEl>
                                          <p:spTgt spid="3215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2000"/>
                                        <p:tgtEl>
                                          <p:spTgt spid="2"/>
                                        </p:tgtEl>
                                      </p:cBhvr>
                                    </p:animEffect>
                                    <p:set>
                                      <p:cBhvr>
                                        <p:cTn id="27" dur="1" fill="hold">
                                          <p:stCondLst>
                                            <p:cond delay="1999"/>
                                          </p:stCondLst>
                                        </p:cTn>
                                        <p:tgtEl>
                                          <p:spTgt spid="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1541"/>
                                        </p:tgtEl>
                                        <p:attrNameLst>
                                          <p:attrName>style.visibility</p:attrName>
                                        </p:attrNameLst>
                                      </p:cBhvr>
                                      <p:to>
                                        <p:strVal val="visible"/>
                                      </p:to>
                                    </p:set>
                                    <p:animEffect transition="in" filter="fade">
                                      <p:cBhvr>
                                        <p:cTn id="32" dur="2000"/>
                                        <p:tgtEl>
                                          <p:spTgt spid="32154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21542"/>
                                        </p:tgtEl>
                                        <p:attrNameLst>
                                          <p:attrName>style.visibility</p:attrName>
                                        </p:attrNameLst>
                                      </p:cBhvr>
                                      <p:to>
                                        <p:strVal val="visible"/>
                                      </p:to>
                                    </p:set>
                                    <p:animEffect transition="in" filter="fade">
                                      <p:cBhvr>
                                        <p:cTn id="37" dur="2000"/>
                                        <p:tgtEl>
                                          <p:spTgt spid="32154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1543"/>
                                        </p:tgtEl>
                                        <p:attrNameLst>
                                          <p:attrName>style.visibility</p:attrName>
                                        </p:attrNameLst>
                                      </p:cBhvr>
                                      <p:to>
                                        <p:strVal val="visible"/>
                                      </p:to>
                                    </p:set>
                                    <p:animEffect transition="in" filter="fade">
                                      <p:cBhvr>
                                        <p:cTn id="42" dur="2000"/>
                                        <p:tgtEl>
                                          <p:spTgt spid="321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8" grpId="0" animBg="1"/>
      <p:bldP spid="321539" grpId="0" animBg="1"/>
      <p:bldP spid="321540" grpId="0" animBg="1"/>
      <p:bldP spid="321541" grpId="0" animBg="1"/>
      <p:bldP spid="321542" grpId="0" animBg="1"/>
      <p:bldP spid="3215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Title 322561"/>
          <p:cNvSpPr>
            <a:spLocks noGrp="1" noChangeArrowheads="1"/>
          </p:cNvSpPr>
          <p:nvPr>
            <p:ph type="title"/>
          </p:nvPr>
        </p:nvSpPr>
        <p:spPr/>
        <p:txBody>
          <a:bodyPr anchor="t"/>
          <a:lstStyle/>
          <a:p>
            <a:pPr marL="0" indent="0" defTabSz="914400" eaLnBrk="1" hangingPunct="1"/>
            <a:r>
              <a:rPr lang="en-GB" smtClean="0"/>
              <a:t>Mechanics of Communication</a:t>
            </a:r>
            <a:endParaRPr lang="en-US" smtClean="0"/>
          </a:p>
        </p:txBody>
      </p:sp>
      <p:sp>
        <p:nvSpPr>
          <p:cNvPr id="9218" name="Rounded Rectangle 9217"/>
          <p:cNvSpPr>
            <a:spLocks noChangeArrowheads="1"/>
          </p:cNvSpPr>
          <p:nvPr/>
        </p:nvSpPr>
        <p:spPr bwMode="auto">
          <a:xfrm>
            <a:off x="6224588" y="2190750"/>
            <a:ext cx="2584450" cy="3219450"/>
          </a:xfrm>
          <a:prstGeom prst="roundRect">
            <a:avLst>
              <a:gd name="adj" fmla="val 16667"/>
            </a:avLst>
          </a:prstGeom>
          <a:gradFill rotWithShape="1">
            <a:gsLst>
              <a:gs pos="0">
                <a:schemeClr val="accent2">
                  <a:lumMod val="20000"/>
                  <a:lumOff val="8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lIns="90000" tIns="46800" rIns="90000" bIns="46800"/>
          <a:lstStyle/>
          <a:p>
            <a:pPr algn="ctr">
              <a:spcBef>
                <a:spcPct val="50000"/>
              </a:spcBef>
            </a:pPr>
            <a:r>
              <a:rPr lang="en-GB" sz="2000"/>
              <a:t>“Service”</a:t>
            </a:r>
            <a:endParaRPr lang="en-US" sz="2000"/>
          </a:p>
        </p:txBody>
      </p:sp>
      <p:sp>
        <p:nvSpPr>
          <p:cNvPr id="9219" name="Rounded Rectangle 9218"/>
          <p:cNvSpPr>
            <a:spLocks noChangeArrowheads="1"/>
          </p:cNvSpPr>
          <p:nvPr/>
        </p:nvSpPr>
        <p:spPr bwMode="auto">
          <a:xfrm>
            <a:off x="236538" y="2247900"/>
            <a:ext cx="2584450" cy="3219450"/>
          </a:xfrm>
          <a:prstGeom prst="roundRect">
            <a:avLst>
              <a:gd name="adj" fmla="val 16667"/>
            </a:avLst>
          </a:prstGeom>
          <a:gradFill rotWithShape="1">
            <a:gsLst>
              <a:gs pos="0">
                <a:schemeClr val="accent2">
                  <a:lumMod val="20000"/>
                  <a:lumOff val="8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lIns="90000" tIns="46800" rIns="90000" bIns="46800"/>
          <a:lstStyle/>
          <a:p>
            <a:pPr algn="ctr">
              <a:spcBef>
                <a:spcPct val="50000"/>
              </a:spcBef>
            </a:pPr>
            <a:r>
              <a:rPr lang="en-GB" sz="2000"/>
              <a:t>“Client”</a:t>
            </a:r>
            <a:endParaRPr lang="en-US" sz="2000"/>
          </a:p>
        </p:txBody>
      </p:sp>
      <p:grpSp>
        <p:nvGrpSpPr>
          <p:cNvPr id="2" name="Group 5"/>
          <p:cNvGrpSpPr>
            <a:grpSpLocks/>
          </p:cNvGrpSpPr>
          <p:nvPr/>
        </p:nvGrpSpPr>
        <p:grpSpPr bwMode="auto">
          <a:xfrm>
            <a:off x="5524500" y="2833688"/>
            <a:ext cx="3363913" cy="776287"/>
            <a:chOff x="3520" y="1785"/>
            <a:chExt cx="2119" cy="489"/>
          </a:xfrm>
        </p:grpSpPr>
        <p:sp>
          <p:nvSpPr>
            <p:cNvPr id="9248" name="Rounded Rectangle 9247"/>
            <p:cNvSpPr>
              <a:spLocks noChangeArrowheads="1"/>
            </p:cNvSpPr>
            <p:nvPr/>
          </p:nvSpPr>
          <p:spPr bwMode="auto">
            <a:xfrm>
              <a:off x="3520" y="1785"/>
              <a:ext cx="1837" cy="328"/>
            </a:xfrm>
            <a:prstGeom prst="roundRect">
              <a:avLst>
                <a:gd name="adj" fmla="val 50000"/>
              </a:avLst>
            </a:prstGeom>
            <a:gradFill rotWithShape="1">
              <a:gsLst>
                <a:gs pos="0">
                  <a:schemeClr val="accent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2000"/>
                <a:t>Endpoint</a:t>
              </a:r>
              <a:endParaRPr lang="en-US" sz="2000"/>
            </a:p>
          </p:txBody>
        </p:sp>
        <p:sp>
          <p:nvSpPr>
            <p:cNvPr id="9249" name="Rounded Rectangle 9248"/>
            <p:cNvSpPr>
              <a:spLocks noChangeArrowheads="1"/>
            </p:cNvSpPr>
            <p:nvPr/>
          </p:nvSpPr>
          <p:spPr bwMode="auto">
            <a:xfrm>
              <a:off x="4989" y="2038"/>
              <a:ext cx="650" cy="229"/>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600"/>
                <a:t>Contract</a:t>
              </a:r>
              <a:endParaRPr lang="en-US" sz="1600"/>
            </a:p>
          </p:txBody>
        </p:sp>
        <p:sp>
          <p:nvSpPr>
            <p:cNvPr id="9250" name="Rounded Rectangle 9249"/>
            <p:cNvSpPr>
              <a:spLocks noChangeArrowheads="1"/>
            </p:cNvSpPr>
            <p:nvPr/>
          </p:nvSpPr>
          <p:spPr bwMode="auto">
            <a:xfrm>
              <a:off x="4402" y="2041"/>
              <a:ext cx="650" cy="229"/>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600"/>
                <a:t>Binding</a:t>
              </a:r>
              <a:endParaRPr lang="en-US" sz="1600"/>
            </a:p>
          </p:txBody>
        </p:sp>
        <p:sp>
          <p:nvSpPr>
            <p:cNvPr id="9251" name="Rounded Rectangle 9250"/>
            <p:cNvSpPr>
              <a:spLocks noChangeArrowheads="1"/>
            </p:cNvSpPr>
            <p:nvPr/>
          </p:nvSpPr>
          <p:spPr bwMode="auto">
            <a:xfrm>
              <a:off x="3817" y="2045"/>
              <a:ext cx="650" cy="229"/>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600"/>
                <a:t>Address</a:t>
              </a:r>
              <a:endParaRPr lang="en-US" sz="1600"/>
            </a:p>
          </p:txBody>
        </p:sp>
      </p:grpSp>
      <p:grpSp>
        <p:nvGrpSpPr>
          <p:cNvPr id="3" name="Group 10"/>
          <p:cNvGrpSpPr>
            <a:grpSpLocks/>
          </p:cNvGrpSpPr>
          <p:nvPr/>
        </p:nvGrpSpPr>
        <p:grpSpPr bwMode="auto">
          <a:xfrm>
            <a:off x="5524500" y="3765550"/>
            <a:ext cx="3363913" cy="776288"/>
            <a:chOff x="3520" y="1785"/>
            <a:chExt cx="2119" cy="489"/>
          </a:xfrm>
        </p:grpSpPr>
        <p:sp>
          <p:nvSpPr>
            <p:cNvPr id="9244" name="Rounded Rectangle 9243"/>
            <p:cNvSpPr>
              <a:spLocks noChangeArrowheads="1"/>
            </p:cNvSpPr>
            <p:nvPr/>
          </p:nvSpPr>
          <p:spPr bwMode="auto">
            <a:xfrm>
              <a:off x="3520" y="1785"/>
              <a:ext cx="1837" cy="328"/>
            </a:xfrm>
            <a:prstGeom prst="roundRect">
              <a:avLst>
                <a:gd name="adj" fmla="val 50000"/>
              </a:avLst>
            </a:prstGeom>
            <a:gradFill rotWithShape="1">
              <a:gsLst>
                <a:gs pos="0">
                  <a:schemeClr val="accent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2000"/>
                <a:t>Endpoint</a:t>
              </a:r>
              <a:endParaRPr lang="en-US" sz="2000"/>
            </a:p>
          </p:txBody>
        </p:sp>
        <p:sp>
          <p:nvSpPr>
            <p:cNvPr id="9245" name="Rounded Rectangle 9244"/>
            <p:cNvSpPr>
              <a:spLocks noChangeArrowheads="1"/>
            </p:cNvSpPr>
            <p:nvPr/>
          </p:nvSpPr>
          <p:spPr bwMode="auto">
            <a:xfrm>
              <a:off x="4989" y="2038"/>
              <a:ext cx="650" cy="229"/>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600"/>
                <a:t>Contract</a:t>
              </a:r>
              <a:endParaRPr lang="en-US" sz="1600"/>
            </a:p>
          </p:txBody>
        </p:sp>
        <p:sp>
          <p:nvSpPr>
            <p:cNvPr id="9246" name="Rounded Rectangle 9245"/>
            <p:cNvSpPr>
              <a:spLocks noChangeArrowheads="1"/>
            </p:cNvSpPr>
            <p:nvPr/>
          </p:nvSpPr>
          <p:spPr bwMode="auto">
            <a:xfrm>
              <a:off x="4402" y="2041"/>
              <a:ext cx="650" cy="229"/>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600"/>
                <a:t>Binding</a:t>
              </a:r>
              <a:endParaRPr lang="en-US" sz="1600"/>
            </a:p>
          </p:txBody>
        </p:sp>
        <p:sp>
          <p:nvSpPr>
            <p:cNvPr id="9247" name="Rounded Rectangle 9246"/>
            <p:cNvSpPr>
              <a:spLocks noChangeArrowheads="1"/>
            </p:cNvSpPr>
            <p:nvPr/>
          </p:nvSpPr>
          <p:spPr bwMode="auto">
            <a:xfrm>
              <a:off x="3817" y="2045"/>
              <a:ext cx="650" cy="229"/>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600"/>
                <a:t>Address</a:t>
              </a:r>
              <a:endParaRPr lang="en-US" sz="1600"/>
            </a:p>
          </p:txBody>
        </p:sp>
      </p:grpSp>
      <p:grpSp>
        <p:nvGrpSpPr>
          <p:cNvPr id="4" name="Group 15"/>
          <p:cNvGrpSpPr>
            <a:grpSpLocks/>
          </p:cNvGrpSpPr>
          <p:nvPr/>
        </p:nvGrpSpPr>
        <p:grpSpPr bwMode="auto">
          <a:xfrm>
            <a:off x="628650" y="2833688"/>
            <a:ext cx="3363913" cy="776287"/>
            <a:chOff x="3520" y="1785"/>
            <a:chExt cx="2119" cy="489"/>
          </a:xfrm>
        </p:grpSpPr>
        <p:sp>
          <p:nvSpPr>
            <p:cNvPr id="9240" name="Rounded Rectangle 9239"/>
            <p:cNvSpPr>
              <a:spLocks noChangeArrowheads="1"/>
            </p:cNvSpPr>
            <p:nvPr/>
          </p:nvSpPr>
          <p:spPr bwMode="auto">
            <a:xfrm>
              <a:off x="3520" y="1785"/>
              <a:ext cx="1837" cy="328"/>
            </a:xfrm>
            <a:prstGeom prst="roundRect">
              <a:avLst>
                <a:gd name="adj" fmla="val 50000"/>
              </a:avLst>
            </a:prstGeom>
            <a:gradFill rotWithShape="1">
              <a:gsLst>
                <a:gs pos="0">
                  <a:schemeClr val="accent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2000"/>
                <a:t>Endpoint</a:t>
              </a:r>
              <a:endParaRPr lang="en-US" sz="2000"/>
            </a:p>
          </p:txBody>
        </p:sp>
        <p:sp>
          <p:nvSpPr>
            <p:cNvPr id="9241" name="Rounded Rectangle 9240"/>
            <p:cNvSpPr>
              <a:spLocks noChangeArrowheads="1"/>
            </p:cNvSpPr>
            <p:nvPr/>
          </p:nvSpPr>
          <p:spPr bwMode="auto">
            <a:xfrm>
              <a:off x="4989" y="2038"/>
              <a:ext cx="650" cy="229"/>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600"/>
                <a:t>Contract</a:t>
              </a:r>
              <a:endParaRPr lang="en-US" sz="1600"/>
            </a:p>
          </p:txBody>
        </p:sp>
        <p:sp>
          <p:nvSpPr>
            <p:cNvPr id="9242" name="Rounded Rectangle 9241"/>
            <p:cNvSpPr>
              <a:spLocks noChangeArrowheads="1"/>
            </p:cNvSpPr>
            <p:nvPr/>
          </p:nvSpPr>
          <p:spPr bwMode="auto">
            <a:xfrm>
              <a:off x="4402" y="2041"/>
              <a:ext cx="650" cy="229"/>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600"/>
                <a:t>Binding</a:t>
              </a:r>
              <a:endParaRPr lang="en-US" sz="1600"/>
            </a:p>
          </p:txBody>
        </p:sp>
        <p:sp>
          <p:nvSpPr>
            <p:cNvPr id="9243" name="Rounded Rectangle 9242"/>
            <p:cNvSpPr>
              <a:spLocks noChangeArrowheads="1"/>
            </p:cNvSpPr>
            <p:nvPr/>
          </p:nvSpPr>
          <p:spPr bwMode="auto">
            <a:xfrm>
              <a:off x="3817" y="2045"/>
              <a:ext cx="650" cy="229"/>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600" dirty="0"/>
                <a:t>Address</a:t>
              </a:r>
              <a:endParaRPr lang="en-US" sz="1600" dirty="0"/>
            </a:p>
          </p:txBody>
        </p:sp>
      </p:grpSp>
      <p:grpSp>
        <p:nvGrpSpPr>
          <p:cNvPr id="5" name="Group 20"/>
          <p:cNvGrpSpPr>
            <a:grpSpLocks/>
          </p:cNvGrpSpPr>
          <p:nvPr/>
        </p:nvGrpSpPr>
        <p:grpSpPr bwMode="auto">
          <a:xfrm>
            <a:off x="3530600" y="3189288"/>
            <a:ext cx="2090738" cy="525462"/>
            <a:chOff x="2224" y="2009"/>
            <a:chExt cx="1317" cy="331"/>
          </a:xfrm>
        </p:grpSpPr>
        <p:grpSp>
          <p:nvGrpSpPr>
            <p:cNvPr id="6" name="Group 21"/>
            <p:cNvGrpSpPr>
              <a:grpSpLocks/>
            </p:cNvGrpSpPr>
            <p:nvPr/>
          </p:nvGrpSpPr>
          <p:grpSpPr bwMode="auto">
            <a:xfrm rot="1355567">
              <a:off x="2224" y="2009"/>
              <a:ext cx="665" cy="58"/>
              <a:chOff x="1123" y="3057"/>
              <a:chExt cx="665" cy="58"/>
            </a:xfrm>
          </p:grpSpPr>
          <p:sp>
            <p:nvSpPr>
              <p:cNvPr id="9233" name="Oval 9232"/>
              <p:cNvSpPr>
                <a:spLocks noChangeArrowheads="1"/>
              </p:cNvSpPr>
              <p:nvPr/>
            </p:nvSpPr>
            <p:spPr bwMode="auto">
              <a:xfrm>
                <a:off x="1123"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34" name="Oval 9233"/>
              <p:cNvSpPr>
                <a:spLocks noChangeArrowheads="1"/>
              </p:cNvSpPr>
              <p:nvPr/>
            </p:nvSpPr>
            <p:spPr bwMode="auto">
              <a:xfrm>
                <a:off x="1224"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35" name="Oval 9234"/>
              <p:cNvSpPr>
                <a:spLocks noChangeArrowheads="1"/>
              </p:cNvSpPr>
              <p:nvPr/>
            </p:nvSpPr>
            <p:spPr bwMode="auto">
              <a:xfrm>
                <a:off x="1326"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36" name="Oval 9235"/>
              <p:cNvSpPr>
                <a:spLocks noChangeArrowheads="1"/>
              </p:cNvSpPr>
              <p:nvPr/>
            </p:nvSpPr>
            <p:spPr bwMode="auto">
              <a:xfrm>
                <a:off x="1427"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37" name="Oval 9236"/>
              <p:cNvSpPr>
                <a:spLocks noChangeArrowheads="1"/>
              </p:cNvSpPr>
              <p:nvPr/>
            </p:nvSpPr>
            <p:spPr bwMode="auto">
              <a:xfrm>
                <a:off x="1529"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38" name="Oval 9237"/>
              <p:cNvSpPr>
                <a:spLocks noChangeArrowheads="1"/>
              </p:cNvSpPr>
              <p:nvPr/>
            </p:nvSpPr>
            <p:spPr bwMode="auto">
              <a:xfrm>
                <a:off x="1630"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39" name="Oval 9238"/>
              <p:cNvSpPr>
                <a:spLocks noChangeArrowheads="1"/>
              </p:cNvSpPr>
              <p:nvPr/>
            </p:nvSpPr>
            <p:spPr bwMode="auto">
              <a:xfrm>
                <a:off x="1732"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grpSp>
        <p:grpSp>
          <p:nvGrpSpPr>
            <p:cNvPr id="7" name="Group 29"/>
            <p:cNvGrpSpPr>
              <a:grpSpLocks/>
            </p:cNvGrpSpPr>
            <p:nvPr/>
          </p:nvGrpSpPr>
          <p:grpSpPr bwMode="auto">
            <a:xfrm rot="1355567">
              <a:off x="2876" y="2282"/>
              <a:ext cx="665" cy="58"/>
              <a:chOff x="1123" y="3057"/>
              <a:chExt cx="665" cy="58"/>
            </a:xfrm>
          </p:grpSpPr>
          <p:sp>
            <p:nvSpPr>
              <p:cNvPr id="9226" name="Oval 9225"/>
              <p:cNvSpPr>
                <a:spLocks noChangeArrowheads="1"/>
              </p:cNvSpPr>
              <p:nvPr/>
            </p:nvSpPr>
            <p:spPr bwMode="auto">
              <a:xfrm>
                <a:off x="1123"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27" name="Oval 9226"/>
              <p:cNvSpPr>
                <a:spLocks noChangeArrowheads="1"/>
              </p:cNvSpPr>
              <p:nvPr/>
            </p:nvSpPr>
            <p:spPr bwMode="auto">
              <a:xfrm>
                <a:off x="1224"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28" name="Oval 9227"/>
              <p:cNvSpPr>
                <a:spLocks noChangeArrowheads="1"/>
              </p:cNvSpPr>
              <p:nvPr/>
            </p:nvSpPr>
            <p:spPr bwMode="auto">
              <a:xfrm>
                <a:off x="1326"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29" name="Oval 9228"/>
              <p:cNvSpPr>
                <a:spLocks noChangeArrowheads="1"/>
              </p:cNvSpPr>
              <p:nvPr/>
            </p:nvSpPr>
            <p:spPr bwMode="auto">
              <a:xfrm>
                <a:off x="1427"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30" name="Oval 9229"/>
              <p:cNvSpPr>
                <a:spLocks noChangeArrowheads="1"/>
              </p:cNvSpPr>
              <p:nvPr/>
            </p:nvSpPr>
            <p:spPr bwMode="auto">
              <a:xfrm>
                <a:off x="1529"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31" name="Oval 9230"/>
              <p:cNvSpPr>
                <a:spLocks noChangeArrowheads="1"/>
              </p:cNvSpPr>
              <p:nvPr/>
            </p:nvSpPr>
            <p:spPr bwMode="auto">
              <a:xfrm>
                <a:off x="1630"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sp>
            <p:nvSpPr>
              <p:cNvPr id="9232" name="Oval 9231"/>
              <p:cNvSpPr>
                <a:spLocks noChangeArrowheads="1"/>
              </p:cNvSpPr>
              <p:nvPr/>
            </p:nvSpPr>
            <p:spPr bwMode="auto">
              <a:xfrm>
                <a:off x="1732" y="3057"/>
                <a:ext cx="56" cy="58"/>
              </a:xfrm>
              <a:prstGeom prst="ellipse">
                <a:avLst/>
              </a:prstGeom>
              <a:gradFill rotWithShape="1">
                <a:gsLst>
                  <a:gs pos="0">
                    <a:schemeClr val="bg1"/>
                  </a:gs>
                  <a:gs pos="100000">
                    <a:srgbClr val="509AD3"/>
                  </a:gs>
                </a:gsLst>
                <a:lin ang="2700000" scaled="1"/>
              </a:gradFill>
              <a:ln w="9525" algn="ctr">
                <a:solidFill>
                  <a:srgbClr val="FFFFFF"/>
                </a:solidFill>
                <a:round/>
                <a:headEnd/>
                <a:tailEnd/>
              </a:ln>
            </p:spPr>
            <p:txBody>
              <a:bodyPr wrap="none" lIns="90000" tIns="46800" rIns="90000" bIns="46800" anchor="ctr"/>
              <a:lstStyle/>
              <a:p>
                <a:endParaRPr lang="en-US">
                  <a:solidFill>
                    <a:srgbClr val="000000"/>
                  </a:solidFill>
                </a:endParaRPr>
              </a:p>
            </p:txBody>
          </p:sp>
        </p:grpSp>
      </p:grpSp>
    </p:spTree>
    <p:custDataLst>
      <p:tags r:id="rId1"/>
    </p:custDataLst>
  </p:cSld>
  <p:clrMapOvr>
    <a:masterClrMapping/>
  </p:clrMapOvr>
  <p:transition spd="med" advTm="7468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49808" y="3000372"/>
            <a:ext cx="8013192" cy="1636776"/>
          </a:xfrm>
        </p:spPr>
        <p:txBody>
          <a:bodyPr>
            <a:normAutofit/>
          </a:bodyPr>
          <a:lstStyle/>
          <a:p>
            <a:r>
              <a:rPr lang="en-GB" sz="6000" dirty="0" smtClean="0">
                <a:solidFill>
                  <a:schemeClr val="accent1">
                    <a:lumMod val="60000"/>
                    <a:lumOff val="40000"/>
                  </a:schemeClr>
                </a:solidFill>
              </a:rPr>
              <a:t>Basic WCF</a:t>
            </a:r>
            <a:endParaRPr lang="en-GB" sz="6000" dirty="0">
              <a:solidFill>
                <a:schemeClr val="accent1">
                  <a:lumMod val="60000"/>
                  <a:lumOff val="40000"/>
                </a:schemeClr>
              </a:solidFill>
            </a:endParaRPr>
          </a:p>
        </p:txBody>
      </p:sp>
      <p:sp>
        <p:nvSpPr>
          <p:cNvPr id="6" name="Text Placeholder 5"/>
          <p:cNvSpPr>
            <a:spLocks noGrp="1"/>
          </p:cNvSpPr>
          <p:nvPr>
            <p:ph type="body" idx="1"/>
          </p:nvPr>
        </p:nvSpPr>
        <p:spPr>
          <a:xfrm>
            <a:off x="642910" y="571480"/>
            <a:ext cx="8022336" cy="1643074"/>
          </a:xfrm>
        </p:spPr>
        <p:txBody>
          <a:bodyPr>
            <a:noAutofit/>
          </a:bodyPr>
          <a:lstStyle/>
          <a:p>
            <a:r>
              <a:rPr lang="en-GB" sz="9600" dirty="0" smtClean="0">
                <a:effectLst>
                  <a:innerShdw blurRad="63500" dist="50800" dir="2700000">
                    <a:prstClr val="black">
                      <a:alpha val="50000"/>
                    </a:prstClr>
                  </a:innerShdw>
                  <a:reflection blurRad="6350" stA="55000" endA="300" endPos="45500" dir="5400000" sy="-100000" algn="bl" rotWithShape="0"/>
                </a:effectLst>
              </a:rPr>
              <a:t>Demo</a:t>
            </a:r>
            <a:endParaRPr lang="en-GB" sz="9600" dirty="0">
              <a:effectLst>
                <a:innerShdw blurRad="63500" dist="50800" dir="2700000">
                  <a:prstClr val="black">
                    <a:alpha val="50000"/>
                  </a:prstClr>
                </a:innerShdw>
                <a:reflection blurRad="6350" stA="55000" endA="300" endPos="45500" dir="5400000" sy="-100000" algn="bl" rotWithShape="0"/>
              </a:effectLst>
            </a:endParaRPr>
          </a:p>
        </p:txBody>
      </p:sp>
    </p:spTree>
  </p:cSld>
  <p:clrMapOvr>
    <a:masterClrMapping/>
  </p:clrMapOvr>
  <p:transition advTm="54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 y="1571612"/>
            <a:ext cx="2133600" cy="4972048"/>
          </a:xfrm>
          <a:prstGeom prst="roundRect">
            <a:avLst/>
          </a:prstGeom>
          <a:gradFill flip="none" rotWithShape="1">
            <a:gsLst>
              <a:gs pos="0">
                <a:schemeClr val="accent2">
                  <a:lumMod val="40000"/>
                  <a:lumOff val="60000"/>
                </a:schemeClr>
              </a:gs>
              <a:gs pos="50000">
                <a:schemeClr val="accent2">
                  <a:lumMod val="75000"/>
                </a:schemeClr>
              </a:gs>
              <a:gs pos="100000">
                <a:schemeClr val="accent2">
                  <a:lumMod val="50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tlCol="0" anchor="t" anchorCtr="0"/>
          <a:lstStyle/>
          <a:p>
            <a:pPr algn="ctr"/>
            <a:r>
              <a:rPr lang="en-GB" dirty="0" smtClean="0">
                <a:solidFill>
                  <a:schemeClr val="accent2">
                    <a:lumMod val="90000"/>
                    <a:lumOff val="10000"/>
                  </a:schemeClr>
                </a:solidFill>
              </a:rPr>
              <a:t>Client</a:t>
            </a:r>
            <a:endParaRPr lang="en-GB" dirty="0">
              <a:solidFill>
                <a:schemeClr val="accent2">
                  <a:lumMod val="90000"/>
                  <a:lumOff val="10000"/>
                </a:schemeClr>
              </a:solidFill>
            </a:endParaRPr>
          </a:p>
        </p:txBody>
      </p:sp>
      <p:sp>
        <p:nvSpPr>
          <p:cNvPr id="2" name="Title 1"/>
          <p:cNvSpPr>
            <a:spLocks noGrp="1"/>
          </p:cNvSpPr>
          <p:nvPr>
            <p:ph type="title"/>
          </p:nvPr>
        </p:nvSpPr>
        <p:spPr/>
        <p:txBody>
          <a:bodyPr/>
          <a:lstStyle/>
          <a:p>
            <a:pPr algn="l"/>
            <a:r>
              <a:rPr lang="en-GB" dirty="0" smtClean="0"/>
              <a:t>WCF – sketched architecture</a:t>
            </a:r>
            <a:endParaRPr lang="en-GB" dirty="0"/>
          </a:p>
        </p:txBody>
      </p:sp>
      <p:sp>
        <p:nvSpPr>
          <p:cNvPr id="81" name="Text Placeholder 80"/>
          <p:cNvSpPr>
            <a:spLocks noGrp="1"/>
          </p:cNvSpPr>
          <p:nvPr>
            <p:ph type="body" idx="1"/>
          </p:nvPr>
        </p:nvSpPr>
        <p:spPr>
          <a:xfrm>
            <a:off x="381000" y="1711310"/>
            <a:ext cx="8388350" cy="2214563"/>
          </a:xfrm>
        </p:spPr>
        <p:txBody>
          <a:bodyPr/>
          <a:lstStyle/>
          <a:p>
            <a:endParaRPr lang="en-GB" dirty="0"/>
          </a:p>
        </p:txBody>
      </p:sp>
      <p:grpSp>
        <p:nvGrpSpPr>
          <p:cNvPr id="3" name="Group 85"/>
          <p:cNvGrpSpPr/>
          <p:nvPr/>
        </p:nvGrpSpPr>
        <p:grpSpPr>
          <a:xfrm>
            <a:off x="2590800" y="2505060"/>
            <a:ext cx="3962400" cy="3048000"/>
            <a:chOff x="-5410200" y="5334000"/>
            <a:chExt cx="3962400" cy="3048000"/>
          </a:xfrm>
        </p:grpSpPr>
        <p:sp>
          <p:nvSpPr>
            <p:cNvPr id="67" name="Rounded Rectangle 66"/>
            <p:cNvSpPr/>
            <p:nvPr/>
          </p:nvSpPr>
          <p:spPr>
            <a:xfrm>
              <a:off x="-5410200" y="5334000"/>
              <a:ext cx="3962400" cy="3048000"/>
            </a:xfrm>
            <a:prstGeom prst="roundRect">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path path="circle">
                <a:fillToRect l="100000" t="100000"/>
              </a:path>
              <a:tileRect r="-100000" b="-100000"/>
            </a:gradFill>
          </p:spPr>
          <p:style>
            <a:lnRef idx="0">
              <a:schemeClr val="accent1"/>
            </a:lnRef>
            <a:fillRef idx="3">
              <a:schemeClr val="accent1"/>
            </a:fillRef>
            <a:effectRef idx="3">
              <a:schemeClr val="accent1"/>
            </a:effectRef>
            <a:fontRef idx="minor">
              <a:schemeClr val="lt1"/>
            </a:fontRef>
          </p:style>
          <p:txBody>
            <a:bodyPr rtlCol="0" anchor="t" anchorCtr="0"/>
            <a:lstStyle/>
            <a:p>
              <a:pPr algn="ctr"/>
              <a:r>
                <a:rPr lang="en-GB" sz="1600" dirty="0" smtClean="0">
                  <a:solidFill>
                    <a:schemeClr val="tx1"/>
                  </a:solidFill>
                </a:rPr>
                <a:t>Binding</a:t>
              </a:r>
            </a:p>
            <a:p>
              <a:pPr algn="ctr"/>
              <a:r>
                <a:rPr lang="en-GB" sz="1600" dirty="0" smtClean="0">
                  <a:solidFill>
                    <a:schemeClr val="tx1"/>
                  </a:solidFill>
                </a:rPr>
                <a:t>(ordered list of channel types &amp; </a:t>
              </a:r>
              <a:r>
                <a:rPr lang="en-GB" sz="1600" dirty="0" err="1" smtClean="0">
                  <a:solidFill>
                    <a:schemeClr val="tx1"/>
                  </a:solidFill>
                </a:rPr>
                <a:t>config</a:t>
              </a:r>
              <a:r>
                <a:rPr lang="en-GB" sz="1600" dirty="0" smtClean="0">
                  <a:solidFill>
                    <a:schemeClr val="tx1"/>
                  </a:solidFill>
                </a:rPr>
                <a:t>)</a:t>
              </a:r>
              <a:endParaRPr lang="en-GB" sz="1600" dirty="0">
                <a:solidFill>
                  <a:schemeClr val="tx1"/>
                </a:solidFill>
              </a:endParaRPr>
            </a:p>
          </p:txBody>
        </p:sp>
        <p:sp>
          <p:nvSpPr>
            <p:cNvPr id="71" name="Flowchart: Magnetic Disk 70"/>
            <p:cNvSpPr/>
            <p:nvPr/>
          </p:nvSpPr>
          <p:spPr>
            <a:xfrm>
              <a:off x="-4343400" y="7620000"/>
              <a:ext cx="1181100" cy="685800"/>
            </a:xfrm>
            <a:prstGeom prst="flowChartMagneticDisk">
              <a:avLst/>
            </a:prstGeom>
            <a:solidFill>
              <a:schemeClr val="bg2">
                <a:lumMod val="60000"/>
                <a:lumOff val="40000"/>
              </a:schemeClr>
            </a:solidFill>
            <a:ln>
              <a:solidFill>
                <a:schemeClr val="accent4"/>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200" dirty="0" smtClean="0">
                  <a:solidFill>
                    <a:schemeClr val="accent3">
                      <a:lumMod val="50000"/>
                    </a:schemeClr>
                  </a:solidFill>
                </a:rPr>
                <a:t>channel type N</a:t>
              </a:r>
              <a:endParaRPr lang="en-GB" sz="1200" dirty="0">
                <a:solidFill>
                  <a:schemeClr val="accent3">
                    <a:lumMod val="50000"/>
                  </a:schemeClr>
                </a:solidFill>
              </a:endParaRPr>
            </a:p>
          </p:txBody>
        </p:sp>
        <p:sp>
          <p:nvSpPr>
            <p:cNvPr id="70" name="Flowchart: Magnetic Disk 69"/>
            <p:cNvSpPr/>
            <p:nvPr/>
          </p:nvSpPr>
          <p:spPr>
            <a:xfrm>
              <a:off x="-4343400" y="6858000"/>
              <a:ext cx="1181100" cy="685800"/>
            </a:xfrm>
            <a:prstGeom prst="flowChartMagneticDisk">
              <a:avLst/>
            </a:prstGeom>
            <a:solidFill>
              <a:schemeClr val="bg2">
                <a:lumMod val="60000"/>
                <a:lumOff val="40000"/>
              </a:schemeClr>
            </a:solidFill>
            <a:ln>
              <a:solidFill>
                <a:schemeClr val="accent4"/>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200" dirty="0" smtClean="0">
                  <a:solidFill>
                    <a:schemeClr val="accent3">
                      <a:lumMod val="50000"/>
                    </a:schemeClr>
                  </a:solidFill>
                </a:rPr>
                <a:t>channel type 2</a:t>
              </a:r>
              <a:endParaRPr lang="en-GB" sz="1200" dirty="0">
                <a:solidFill>
                  <a:schemeClr val="accent3">
                    <a:lumMod val="50000"/>
                  </a:schemeClr>
                </a:solidFill>
              </a:endParaRPr>
            </a:p>
          </p:txBody>
        </p:sp>
        <p:sp>
          <p:nvSpPr>
            <p:cNvPr id="69" name="Flowchart: Magnetic Disk 68"/>
            <p:cNvSpPr/>
            <p:nvPr/>
          </p:nvSpPr>
          <p:spPr>
            <a:xfrm>
              <a:off x="-4343400" y="6172200"/>
              <a:ext cx="1181100" cy="685800"/>
            </a:xfrm>
            <a:prstGeom prst="flowChartMagneticDisk">
              <a:avLst/>
            </a:prstGeom>
            <a:solidFill>
              <a:schemeClr val="bg2">
                <a:lumMod val="60000"/>
                <a:lumOff val="40000"/>
              </a:schemeClr>
            </a:solidFill>
            <a:ln>
              <a:solidFill>
                <a:schemeClr val="accent4"/>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200" dirty="0" smtClean="0">
                  <a:solidFill>
                    <a:schemeClr val="accent3">
                      <a:lumMod val="50000"/>
                    </a:schemeClr>
                  </a:solidFill>
                </a:rPr>
                <a:t>channel type 1</a:t>
              </a:r>
              <a:endParaRPr lang="en-GB" sz="1200" dirty="0">
                <a:solidFill>
                  <a:schemeClr val="accent3">
                    <a:lumMod val="50000"/>
                  </a:schemeClr>
                </a:solidFill>
              </a:endParaRPr>
            </a:p>
          </p:txBody>
        </p:sp>
        <p:sp>
          <p:nvSpPr>
            <p:cNvPr id="75" name="Folded Corner 74"/>
            <p:cNvSpPr/>
            <p:nvPr/>
          </p:nvSpPr>
          <p:spPr>
            <a:xfrm>
              <a:off x="-3200400" y="6172200"/>
              <a:ext cx="685800" cy="533400"/>
            </a:xfrm>
            <a:prstGeom prst="foldedCorner">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err="1" smtClean="0">
                  <a:solidFill>
                    <a:schemeClr val="accent3">
                      <a:lumMod val="50000"/>
                    </a:schemeClr>
                  </a:solidFill>
                </a:rPr>
                <a:t>config</a:t>
              </a:r>
              <a:endParaRPr lang="en-GB" sz="1200" dirty="0">
                <a:solidFill>
                  <a:schemeClr val="accent3">
                    <a:lumMod val="50000"/>
                  </a:schemeClr>
                </a:solidFill>
              </a:endParaRPr>
            </a:p>
          </p:txBody>
        </p:sp>
        <p:sp>
          <p:nvSpPr>
            <p:cNvPr id="76" name="Folded Corner 75"/>
            <p:cNvSpPr/>
            <p:nvPr/>
          </p:nvSpPr>
          <p:spPr>
            <a:xfrm>
              <a:off x="-3200400" y="6858000"/>
              <a:ext cx="685800" cy="533400"/>
            </a:xfrm>
            <a:prstGeom prst="foldedCorner">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err="1" smtClean="0">
                  <a:solidFill>
                    <a:schemeClr val="accent3">
                      <a:lumMod val="50000"/>
                    </a:schemeClr>
                  </a:solidFill>
                </a:rPr>
                <a:t>config</a:t>
              </a:r>
              <a:endParaRPr lang="en-GB" sz="1200" dirty="0">
                <a:solidFill>
                  <a:schemeClr val="accent3">
                    <a:lumMod val="50000"/>
                  </a:schemeClr>
                </a:solidFill>
              </a:endParaRPr>
            </a:p>
          </p:txBody>
        </p:sp>
        <p:sp>
          <p:nvSpPr>
            <p:cNvPr id="77" name="Folded Corner 76"/>
            <p:cNvSpPr/>
            <p:nvPr/>
          </p:nvSpPr>
          <p:spPr>
            <a:xfrm>
              <a:off x="-3200400" y="7620000"/>
              <a:ext cx="685800" cy="533400"/>
            </a:xfrm>
            <a:prstGeom prst="foldedCorner">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200" dirty="0" err="1" smtClean="0">
                  <a:solidFill>
                    <a:schemeClr val="accent3">
                      <a:lumMod val="50000"/>
                    </a:schemeClr>
                  </a:solidFill>
                </a:rPr>
                <a:t>config</a:t>
              </a:r>
              <a:endParaRPr lang="en-GB" sz="1200" dirty="0">
                <a:solidFill>
                  <a:schemeClr val="accent3">
                    <a:lumMod val="50000"/>
                  </a:schemeClr>
                </a:solidFill>
              </a:endParaRPr>
            </a:p>
          </p:txBody>
        </p:sp>
      </p:grpSp>
      <p:sp>
        <p:nvSpPr>
          <p:cNvPr id="82" name="Rounded Rectangle 81"/>
          <p:cNvSpPr/>
          <p:nvPr/>
        </p:nvSpPr>
        <p:spPr>
          <a:xfrm>
            <a:off x="457200" y="1895460"/>
            <a:ext cx="1524000" cy="609600"/>
          </a:xfrm>
          <a:prstGeom prst="roundRect">
            <a:avLst/>
          </a:prstGeom>
          <a:gradFill flip="none" rotWithShape="1">
            <a:gsLst>
              <a:gs pos="0">
                <a:schemeClr val="bg1">
                  <a:tint val="66000"/>
                  <a:satMod val="160000"/>
                </a:schemeClr>
              </a:gs>
              <a:gs pos="50000">
                <a:schemeClr val="bg1">
                  <a:tint val="44500"/>
                  <a:satMod val="160000"/>
                </a:schemeClr>
              </a:gs>
              <a:gs pos="100000">
                <a:schemeClr val="bg1">
                  <a:tint val="23500"/>
                  <a:satMod val="160000"/>
                </a:schemeClr>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accent3">
                    <a:lumMod val="50000"/>
                  </a:schemeClr>
                </a:solidFill>
              </a:rPr>
              <a:t>Your code</a:t>
            </a:r>
            <a:endParaRPr lang="en-GB" dirty="0">
              <a:solidFill>
                <a:schemeClr val="accent3">
                  <a:lumMod val="50000"/>
                </a:schemeClr>
              </a:solidFill>
            </a:endParaRPr>
          </a:p>
        </p:txBody>
      </p:sp>
      <p:sp>
        <p:nvSpPr>
          <p:cNvPr id="84" name="Rounded Rectangle 83"/>
          <p:cNvSpPr/>
          <p:nvPr/>
        </p:nvSpPr>
        <p:spPr>
          <a:xfrm>
            <a:off x="6934200" y="1571612"/>
            <a:ext cx="2133600" cy="4895848"/>
          </a:xfrm>
          <a:prstGeom prst="roundRect">
            <a:avLst/>
          </a:prstGeom>
          <a:gradFill flip="none" rotWithShape="1">
            <a:gsLst>
              <a:gs pos="0">
                <a:schemeClr val="accent2">
                  <a:lumMod val="40000"/>
                  <a:lumOff val="60000"/>
                </a:schemeClr>
              </a:gs>
              <a:gs pos="50000">
                <a:schemeClr val="accent2">
                  <a:lumMod val="75000"/>
                </a:schemeClr>
              </a:gs>
              <a:gs pos="100000">
                <a:schemeClr val="accent2">
                  <a:lumMod val="50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tlCol="0" anchor="t" anchorCtr="0"/>
          <a:lstStyle/>
          <a:p>
            <a:pPr algn="ctr"/>
            <a:r>
              <a:rPr lang="en-GB" dirty="0" smtClean="0">
                <a:solidFill>
                  <a:schemeClr val="accent2">
                    <a:lumMod val="90000"/>
                    <a:lumOff val="10000"/>
                  </a:schemeClr>
                </a:solidFill>
              </a:rPr>
              <a:t>Service</a:t>
            </a:r>
            <a:endParaRPr lang="en-GB" dirty="0">
              <a:solidFill>
                <a:schemeClr val="accent2">
                  <a:lumMod val="90000"/>
                  <a:lumOff val="10000"/>
                </a:schemeClr>
              </a:solidFill>
            </a:endParaRPr>
          </a:p>
        </p:txBody>
      </p:sp>
      <p:sp>
        <p:nvSpPr>
          <p:cNvPr id="85" name="Rounded Rectangle 84"/>
          <p:cNvSpPr/>
          <p:nvPr/>
        </p:nvSpPr>
        <p:spPr>
          <a:xfrm>
            <a:off x="7239000" y="1895460"/>
            <a:ext cx="1524000" cy="609600"/>
          </a:xfrm>
          <a:prstGeom prst="roundRect">
            <a:avLst/>
          </a:prstGeom>
          <a:gradFill flip="none" rotWithShape="1">
            <a:gsLst>
              <a:gs pos="0">
                <a:schemeClr val="bg1">
                  <a:tint val="66000"/>
                  <a:satMod val="160000"/>
                </a:schemeClr>
              </a:gs>
              <a:gs pos="50000">
                <a:schemeClr val="bg1">
                  <a:tint val="44500"/>
                  <a:satMod val="160000"/>
                </a:schemeClr>
              </a:gs>
              <a:gs pos="100000">
                <a:schemeClr val="bg1">
                  <a:tint val="23500"/>
                  <a:satMod val="160000"/>
                </a:schemeClr>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accent3">
                    <a:lumMod val="50000"/>
                  </a:schemeClr>
                </a:solidFill>
              </a:rPr>
              <a:t>Your code</a:t>
            </a:r>
            <a:endParaRPr lang="en-GB" dirty="0">
              <a:solidFill>
                <a:schemeClr val="accent3">
                  <a:lumMod val="50000"/>
                </a:schemeClr>
              </a:solidFill>
            </a:endParaRPr>
          </a:p>
        </p:txBody>
      </p:sp>
      <p:sp>
        <p:nvSpPr>
          <p:cNvPr id="88" name="Rounded Rectangle 87"/>
          <p:cNvSpPr/>
          <p:nvPr/>
        </p:nvSpPr>
        <p:spPr>
          <a:xfrm rot="16200000">
            <a:off x="6140543" y="2203346"/>
            <a:ext cx="1335540" cy="357825"/>
          </a:xfrm>
          <a:prstGeom prst="roundRect">
            <a:avLst/>
          </a:prstGeom>
          <a:solidFill>
            <a:schemeClr val="accent4">
              <a:lumMod val="75000"/>
              <a:lumOff val="25000"/>
            </a:schemeClr>
          </a:solidFill>
          <a:effectLst>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400" dirty="0" smtClean="0">
                <a:solidFill>
                  <a:schemeClr val="bg1"/>
                </a:solidFill>
              </a:rPr>
              <a:t>Metadata</a:t>
            </a:r>
            <a:endParaRPr lang="en-GB" sz="1400" dirty="0">
              <a:solidFill>
                <a:schemeClr val="bg1"/>
              </a:solidFill>
            </a:endParaRPr>
          </a:p>
        </p:txBody>
      </p:sp>
      <p:grpSp>
        <p:nvGrpSpPr>
          <p:cNvPr id="5" name="Group 100"/>
          <p:cNvGrpSpPr/>
          <p:nvPr/>
        </p:nvGrpSpPr>
        <p:grpSpPr>
          <a:xfrm>
            <a:off x="1752600" y="1571612"/>
            <a:ext cx="2305050" cy="1954213"/>
            <a:chOff x="-4495800" y="-228600"/>
            <a:chExt cx="2305050" cy="1954213"/>
          </a:xfrm>
          <a:gradFill flip="none" rotWithShape="1">
            <a:gsLst>
              <a:gs pos="0">
                <a:schemeClr val="bg1">
                  <a:tint val="66000"/>
                  <a:satMod val="160000"/>
                </a:schemeClr>
              </a:gs>
              <a:gs pos="50000">
                <a:schemeClr val="bg1">
                  <a:tint val="44500"/>
                  <a:satMod val="160000"/>
                </a:schemeClr>
              </a:gs>
              <a:gs pos="100000">
                <a:schemeClr val="bg1">
                  <a:tint val="23500"/>
                  <a:satMod val="160000"/>
                </a:schemeClr>
              </a:gs>
            </a:gsLst>
            <a:lin ang="5400000" scaled="1"/>
            <a:tileRect/>
          </a:gradFill>
        </p:grpSpPr>
        <p:sp>
          <p:nvSpPr>
            <p:cNvPr id="24" name="AutoShape 29"/>
            <p:cNvSpPr>
              <a:spLocks noChangeArrowheads="1"/>
            </p:cNvSpPr>
            <p:nvPr/>
          </p:nvSpPr>
          <p:spPr bwMode="auto">
            <a:xfrm>
              <a:off x="-4495800" y="-228600"/>
              <a:ext cx="2305050" cy="1954213"/>
            </a:xfrm>
            <a:prstGeom prst="roundRect">
              <a:avLst>
                <a:gd name="adj" fmla="val 16667"/>
              </a:avLst>
            </a:prstGeom>
            <a:gradFill>
              <a:gsLst>
                <a:gs pos="0">
                  <a:schemeClr val="accent2">
                    <a:lumMod val="40000"/>
                    <a:lumOff val="60000"/>
                  </a:schemeClr>
                </a:gs>
                <a:gs pos="50000">
                  <a:schemeClr val="accent2">
                    <a:lumMod val="75000"/>
                  </a:schemeClr>
                </a:gs>
                <a:gs pos="100000">
                  <a:schemeClr val="accent2">
                    <a:lumMod val="50000"/>
                  </a:schemeClr>
                </a:gs>
              </a:gsLst>
              <a:lin ang="2700000" scaled="1"/>
            </a:gradFill>
            <a:ln>
              <a:headEnd/>
              <a:tailEnd/>
            </a:ln>
          </p:spPr>
          <p:style>
            <a:lnRef idx="0">
              <a:schemeClr val="accent1"/>
            </a:lnRef>
            <a:fillRef idx="3">
              <a:schemeClr val="accent1"/>
            </a:fillRef>
            <a:effectRef idx="3">
              <a:schemeClr val="accent1"/>
            </a:effectRef>
            <a:fontRef idx="minor">
              <a:schemeClr val="lt1"/>
            </a:fontRef>
          </p:style>
          <p:txBody>
            <a:bodyPr wrap="none"/>
            <a:lstStyle/>
            <a:p>
              <a:pPr algn="ctr"/>
              <a:endParaRPr lang="en-US" sz="2800">
                <a:solidFill>
                  <a:schemeClr val="accent2">
                    <a:lumMod val="90000"/>
                    <a:lumOff val="10000"/>
                  </a:schemeClr>
                </a:solidFill>
              </a:endParaRPr>
            </a:p>
          </p:txBody>
        </p:sp>
        <p:grpSp>
          <p:nvGrpSpPr>
            <p:cNvPr id="6" name="Group 52"/>
            <p:cNvGrpSpPr>
              <a:grpSpLocks/>
            </p:cNvGrpSpPr>
            <p:nvPr/>
          </p:nvGrpSpPr>
          <p:grpSpPr bwMode="auto">
            <a:xfrm>
              <a:off x="-4394200" y="-142875"/>
              <a:ext cx="901700" cy="1287463"/>
              <a:chOff x="1297" y="712"/>
              <a:chExt cx="568" cy="811"/>
            </a:xfrm>
            <a:grpFill/>
          </p:grpSpPr>
          <p:grpSp>
            <p:nvGrpSpPr>
              <p:cNvPr id="7" name="Group 45"/>
              <p:cNvGrpSpPr>
                <a:grpSpLocks/>
              </p:cNvGrpSpPr>
              <p:nvPr/>
            </p:nvGrpSpPr>
            <p:grpSpPr bwMode="auto">
              <a:xfrm>
                <a:off x="1366" y="712"/>
                <a:ext cx="499" cy="583"/>
                <a:chOff x="2040" y="2209"/>
                <a:chExt cx="499" cy="583"/>
              </a:xfrm>
              <a:grpFill/>
            </p:grpSpPr>
            <p:sp>
              <p:nvSpPr>
                <p:cNvPr id="28" name="Oval 35"/>
                <p:cNvSpPr>
                  <a:spLocks noChangeArrowheads="1"/>
                </p:cNvSpPr>
                <p:nvPr/>
              </p:nvSpPr>
              <p:spPr bwMode="auto">
                <a:xfrm>
                  <a:off x="2255" y="2431"/>
                  <a:ext cx="137" cy="159"/>
                </a:xfrm>
                <a:prstGeom prst="ellipse">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endParaRPr lang="en-GB">
                    <a:solidFill>
                      <a:schemeClr val="accent2">
                        <a:lumMod val="90000"/>
                        <a:lumOff val="10000"/>
                      </a:schemeClr>
                    </a:solidFill>
                  </a:endParaRPr>
                </a:p>
              </p:txBody>
            </p:sp>
            <p:sp>
              <p:nvSpPr>
                <p:cNvPr id="29" name="Oval 36"/>
                <p:cNvSpPr>
                  <a:spLocks noChangeArrowheads="1"/>
                </p:cNvSpPr>
                <p:nvPr/>
              </p:nvSpPr>
              <p:spPr bwMode="auto">
                <a:xfrm>
                  <a:off x="2146" y="2632"/>
                  <a:ext cx="137" cy="159"/>
                </a:xfrm>
                <a:prstGeom prst="ellipse">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endParaRPr lang="en-GB">
                    <a:solidFill>
                      <a:schemeClr val="accent2">
                        <a:lumMod val="90000"/>
                        <a:lumOff val="10000"/>
                      </a:schemeClr>
                    </a:solidFill>
                  </a:endParaRPr>
                </a:p>
              </p:txBody>
            </p:sp>
            <p:sp>
              <p:nvSpPr>
                <p:cNvPr id="30" name="Oval 37"/>
                <p:cNvSpPr>
                  <a:spLocks noChangeArrowheads="1"/>
                </p:cNvSpPr>
                <p:nvPr/>
              </p:nvSpPr>
              <p:spPr bwMode="auto">
                <a:xfrm>
                  <a:off x="2402" y="2633"/>
                  <a:ext cx="137" cy="159"/>
                </a:xfrm>
                <a:prstGeom prst="ellipse">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endParaRPr lang="en-GB">
                    <a:solidFill>
                      <a:schemeClr val="accent2">
                        <a:lumMod val="90000"/>
                        <a:lumOff val="10000"/>
                      </a:schemeClr>
                    </a:solidFill>
                  </a:endParaRPr>
                </a:p>
              </p:txBody>
            </p:sp>
            <p:sp>
              <p:nvSpPr>
                <p:cNvPr id="31" name="Oval 38"/>
                <p:cNvSpPr>
                  <a:spLocks noChangeArrowheads="1"/>
                </p:cNvSpPr>
                <p:nvPr/>
              </p:nvSpPr>
              <p:spPr bwMode="auto">
                <a:xfrm>
                  <a:off x="2040" y="2445"/>
                  <a:ext cx="137" cy="159"/>
                </a:xfrm>
                <a:prstGeom prst="ellipse">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endParaRPr lang="en-GB">
                    <a:solidFill>
                      <a:schemeClr val="accent2">
                        <a:lumMod val="90000"/>
                        <a:lumOff val="10000"/>
                      </a:schemeClr>
                    </a:solidFill>
                  </a:endParaRPr>
                </a:p>
              </p:txBody>
            </p:sp>
            <p:sp>
              <p:nvSpPr>
                <p:cNvPr id="32" name="Oval 39"/>
                <p:cNvSpPr>
                  <a:spLocks noChangeArrowheads="1"/>
                </p:cNvSpPr>
                <p:nvPr/>
              </p:nvSpPr>
              <p:spPr bwMode="auto">
                <a:xfrm>
                  <a:off x="2150" y="2209"/>
                  <a:ext cx="137" cy="159"/>
                </a:xfrm>
                <a:prstGeom prst="ellipse">
                  <a:avLst/>
                </a:prstGeom>
                <a:grp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endParaRPr lang="en-GB">
                    <a:solidFill>
                      <a:schemeClr val="accent2">
                        <a:lumMod val="90000"/>
                        <a:lumOff val="10000"/>
                      </a:schemeClr>
                    </a:solidFill>
                  </a:endParaRPr>
                </a:p>
              </p:txBody>
            </p:sp>
            <p:cxnSp>
              <p:nvCxnSpPr>
                <p:cNvPr id="33" name="AutoShape 40"/>
                <p:cNvCxnSpPr>
                  <a:cxnSpLocks noChangeShapeType="1"/>
                  <a:stCxn id="32" idx="3"/>
                  <a:endCxn id="31" idx="0"/>
                </p:cNvCxnSpPr>
                <p:nvPr/>
              </p:nvCxnSpPr>
              <p:spPr bwMode="auto">
                <a:xfrm flipH="1">
                  <a:off x="2109" y="2354"/>
                  <a:ext cx="61" cy="82"/>
                </a:xfrm>
                <a:prstGeom prst="straightConnector1">
                  <a:avLst/>
                </a:prstGeom>
                <a:grpFill/>
                <a:ln w="19050">
                  <a:solidFill>
                    <a:schemeClr val="folHlink"/>
                  </a:solidFill>
                  <a:round/>
                  <a:headEnd/>
                  <a:tailEnd/>
                </a:ln>
                <a:effectLst/>
              </p:spPr>
            </p:cxnSp>
            <p:cxnSp>
              <p:nvCxnSpPr>
                <p:cNvPr id="34" name="AutoShape 42"/>
                <p:cNvCxnSpPr>
                  <a:cxnSpLocks noChangeShapeType="1"/>
                </p:cNvCxnSpPr>
                <p:nvPr/>
              </p:nvCxnSpPr>
              <p:spPr bwMode="auto">
                <a:xfrm>
                  <a:off x="2273" y="2354"/>
                  <a:ext cx="57" cy="68"/>
                </a:xfrm>
                <a:prstGeom prst="straightConnector1">
                  <a:avLst/>
                </a:prstGeom>
                <a:grpFill/>
                <a:ln w="19050">
                  <a:solidFill>
                    <a:schemeClr val="folHlink"/>
                  </a:solidFill>
                  <a:round/>
                  <a:headEnd/>
                  <a:tailEnd/>
                </a:ln>
                <a:effectLst/>
              </p:spPr>
            </p:cxnSp>
            <p:cxnSp>
              <p:nvCxnSpPr>
                <p:cNvPr id="35" name="AutoShape 43"/>
                <p:cNvCxnSpPr>
                  <a:cxnSpLocks noChangeShapeType="1"/>
                </p:cNvCxnSpPr>
                <p:nvPr/>
              </p:nvCxnSpPr>
              <p:spPr bwMode="auto">
                <a:xfrm flipH="1">
                  <a:off x="2221" y="2576"/>
                  <a:ext cx="60" cy="47"/>
                </a:xfrm>
                <a:prstGeom prst="straightConnector1">
                  <a:avLst/>
                </a:prstGeom>
                <a:grpFill/>
                <a:ln w="19050">
                  <a:solidFill>
                    <a:schemeClr val="folHlink"/>
                  </a:solidFill>
                  <a:round/>
                  <a:headEnd/>
                  <a:tailEnd/>
                </a:ln>
                <a:effectLst/>
              </p:spPr>
            </p:cxnSp>
            <p:cxnSp>
              <p:nvCxnSpPr>
                <p:cNvPr id="36" name="AutoShape 44"/>
                <p:cNvCxnSpPr>
                  <a:cxnSpLocks noChangeShapeType="1"/>
                </p:cNvCxnSpPr>
                <p:nvPr/>
              </p:nvCxnSpPr>
              <p:spPr bwMode="auto">
                <a:xfrm>
                  <a:off x="2378" y="2576"/>
                  <a:ext cx="50" cy="71"/>
                </a:xfrm>
                <a:prstGeom prst="straightConnector1">
                  <a:avLst/>
                </a:prstGeom>
                <a:grpFill/>
                <a:ln w="19050">
                  <a:solidFill>
                    <a:schemeClr val="folHlink"/>
                  </a:solidFill>
                  <a:round/>
                  <a:headEnd/>
                  <a:tailEnd/>
                </a:ln>
                <a:effectLst/>
              </p:spPr>
            </p:cxnSp>
          </p:grpSp>
          <p:sp>
            <p:nvSpPr>
              <p:cNvPr id="27" name="Text Box 46"/>
              <p:cNvSpPr txBox="1">
                <a:spLocks noChangeArrowheads="1"/>
              </p:cNvSpPr>
              <p:nvPr/>
            </p:nvSpPr>
            <p:spPr bwMode="auto">
              <a:xfrm>
                <a:off x="1297" y="1290"/>
                <a:ext cx="553" cy="233"/>
              </a:xfrm>
              <a:prstGeom prst="rect">
                <a:avLst/>
              </a:prstGeom>
              <a:no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r>
                  <a:rPr lang="en-GB" dirty="0">
                    <a:solidFill>
                      <a:schemeClr val="tx1"/>
                    </a:solidFill>
                  </a:rPr>
                  <a:t>objects</a:t>
                </a:r>
              </a:p>
            </p:txBody>
          </p:sp>
        </p:grpSp>
        <p:grpSp>
          <p:nvGrpSpPr>
            <p:cNvPr id="8" name="Group 51"/>
            <p:cNvGrpSpPr>
              <a:grpSpLocks/>
            </p:cNvGrpSpPr>
            <p:nvPr/>
          </p:nvGrpSpPr>
          <p:grpSpPr bwMode="auto">
            <a:xfrm>
              <a:off x="-3032125" y="-47625"/>
              <a:ext cx="631825" cy="1138238"/>
              <a:chOff x="2155" y="772"/>
              <a:chExt cx="398" cy="717"/>
            </a:xfrm>
            <a:grpFill/>
          </p:grpSpPr>
          <p:sp>
            <p:nvSpPr>
              <p:cNvPr id="38" name="AutoShape 31"/>
              <p:cNvSpPr>
                <a:spLocks noChangeArrowheads="1"/>
              </p:cNvSpPr>
              <p:nvPr/>
            </p:nvSpPr>
            <p:spPr bwMode="auto">
              <a:xfrm rot="10800000">
                <a:off x="2155" y="772"/>
                <a:ext cx="368" cy="495"/>
              </a:xfrm>
              <a:prstGeom prst="foldedCorner">
                <a:avLst>
                  <a:gd name="adj" fmla="val 34991"/>
                </a:avLst>
              </a:prstGeom>
              <a:solidFill>
                <a:schemeClr val="accent5">
                  <a:lumMod val="40000"/>
                  <a:lumOff val="60000"/>
                </a:schemeClr>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endParaRPr lang="en-GB" dirty="0">
                  <a:solidFill>
                    <a:schemeClr val="accent1">
                      <a:lumMod val="60000"/>
                      <a:lumOff val="40000"/>
                    </a:schemeClr>
                  </a:solidFill>
                </a:endParaRPr>
              </a:p>
            </p:txBody>
          </p:sp>
          <p:sp>
            <p:nvSpPr>
              <p:cNvPr id="39" name="Text Box 47"/>
              <p:cNvSpPr txBox="1">
                <a:spLocks noChangeArrowheads="1"/>
              </p:cNvSpPr>
              <p:nvPr/>
            </p:nvSpPr>
            <p:spPr bwMode="auto">
              <a:xfrm>
                <a:off x="2157" y="1256"/>
                <a:ext cx="396" cy="233"/>
              </a:xfrm>
              <a:prstGeom prst="rect">
                <a:avLst/>
              </a:prstGeom>
              <a:no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r>
                  <a:rPr lang="en-GB" dirty="0">
                    <a:solidFill>
                      <a:schemeClr val="tx1"/>
                    </a:solidFill>
                  </a:rPr>
                  <a:t>XML</a:t>
                </a:r>
              </a:p>
            </p:txBody>
          </p:sp>
        </p:grpSp>
      </p:grpSp>
      <p:grpSp>
        <p:nvGrpSpPr>
          <p:cNvPr id="9" name="Group 54"/>
          <p:cNvGrpSpPr>
            <a:grpSpLocks/>
          </p:cNvGrpSpPr>
          <p:nvPr/>
        </p:nvGrpSpPr>
        <p:grpSpPr bwMode="auto">
          <a:xfrm>
            <a:off x="2290762" y="2276460"/>
            <a:ext cx="1793874" cy="820738"/>
            <a:chOff x="1511" y="1348"/>
            <a:chExt cx="1130" cy="517"/>
          </a:xfrm>
        </p:grpSpPr>
        <p:sp>
          <p:nvSpPr>
            <p:cNvPr id="41" name="AutoShape 50"/>
            <p:cNvSpPr>
              <a:spLocks noChangeArrowheads="1"/>
            </p:cNvSpPr>
            <p:nvPr/>
          </p:nvSpPr>
          <p:spPr bwMode="auto">
            <a:xfrm rot="-4360324">
              <a:off x="1542" y="1317"/>
              <a:ext cx="460" cy="521"/>
            </a:xfrm>
            <a:prstGeom prst="curvedRightArrow">
              <a:avLst>
                <a:gd name="adj1" fmla="val 22652"/>
                <a:gd name="adj2" fmla="val 45304"/>
                <a:gd name="adj3" fmla="val 33333"/>
              </a:avLst>
            </a:prstGeom>
            <a:solidFill>
              <a:srgbClr val="FFC000"/>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endParaRPr lang="en-GB"/>
            </a:p>
          </p:txBody>
        </p:sp>
        <p:sp>
          <p:nvSpPr>
            <p:cNvPr id="42" name="Text Box 53"/>
            <p:cNvSpPr txBox="1">
              <a:spLocks noChangeArrowheads="1"/>
            </p:cNvSpPr>
            <p:nvPr/>
          </p:nvSpPr>
          <p:spPr bwMode="auto">
            <a:xfrm>
              <a:off x="1872" y="1632"/>
              <a:ext cx="769" cy="233"/>
            </a:xfrm>
            <a:prstGeom prst="rect">
              <a:avLst/>
            </a:prstGeom>
            <a:no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r>
                <a:rPr lang="en-GB" dirty="0">
                  <a:solidFill>
                    <a:schemeClr val="tx1"/>
                  </a:solidFill>
                </a:rPr>
                <a:t>formatting</a:t>
              </a:r>
            </a:p>
          </p:txBody>
        </p:sp>
      </p:grpSp>
      <p:pic>
        <p:nvPicPr>
          <p:cNvPr id="125" name="Picture 150" descr="Package sm"/>
          <p:cNvPicPr>
            <a:picLocks noChangeAspect="1" noChangeArrowheads="1"/>
          </p:cNvPicPr>
          <p:nvPr/>
        </p:nvPicPr>
        <p:blipFill>
          <a:blip r:embed="rId2" cstate="print"/>
          <a:srcRect/>
          <a:stretch>
            <a:fillRect/>
          </a:stretch>
        </p:blipFill>
        <p:spPr bwMode="auto">
          <a:xfrm>
            <a:off x="990600" y="2505060"/>
            <a:ext cx="609600" cy="659664"/>
          </a:xfrm>
          <a:prstGeom prst="rect">
            <a:avLst/>
          </a:prstGeom>
          <a:noFill/>
        </p:spPr>
      </p:pic>
      <p:grpSp>
        <p:nvGrpSpPr>
          <p:cNvPr id="10" name="Group 101"/>
          <p:cNvGrpSpPr/>
          <p:nvPr/>
        </p:nvGrpSpPr>
        <p:grpSpPr>
          <a:xfrm>
            <a:off x="685800" y="3343260"/>
            <a:ext cx="6743700" cy="3090863"/>
            <a:chOff x="876300" y="3048000"/>
            <a:chExt cx="6743700" cy="3090863"/>
          </a:xfrm>
        </p:grpSpPr>
        <p:grpSp>
          <p:nvGrpSpPr>
            <p:cNvPr id="11" name="Group 86"/>
            <p:cNvGrpSpPr/>
            <p:nvPr/>
          </p:nvGrpSpPr>
          <p:grpSpPr>
            <a:xfrm>
              <a:off x="876300" y="3048000"/>
              <a:ext cx="1181100" cy="2209800"/>
              <a:chOff x="-4229100" y="2133600"/>
              <a:chExt cx="1181100" cy="2209800"/>
            </a:xfrm>
          </p:grpSpPr>
          <p:sp>
            <p:nvSpPr>
              <p:cNvPr id="61" name="Flowchart: Magnetic Disk 60"/>
              <p:cNvSpPr/>
              <p:nvPr/>
            </p:nvSpPr>
            <p:spPr>
              <a:xfrm>
                <a:off x="-4229100" y="2133600"/>
                <a:ext cx="1181100" cy="685800"/>
              </a:xfrm>
              <a:prstGeom prst="flowChartMagneticDisk">
                <a:avLst/>
              </a:prstGeom>
              <a:ln>
                <a:solidFill>
                  <a:schemeClr val="tx1"/>
                </a:solidFill>
              </a:ln>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GB" dirty="0" smtClean="0">
                    <a:solidFill>
                      <a:schemeClr val="tx1"/>
                    </a:solidFill>
                  </a:rPr>
                  <a:t>channel</a:t>
                </a:r>
                <a:endParaRPr lang="en-GB" dirty="0">
                  <a:solidFill>
                    <a:schemeClr val="tx1"/>
                  </a:solidFill>
                </a:endParaRPr>
              </a:p>
            </p:txBody>
          </p:sp>
          <p:sp>
            <p:nvSpPr>
              <p:cNvPr id="62" name="Flowchart: Magnetic Disk 61"/>
              <p:cNvSpPr/>
              <p:nvPr/>
            </p:nvSpPr>
            <p:spPr>
              <a:xfrm>
                <a:off x="-4229100" y="2895600"/>
                <a:ext cx="1181100" cy="685800"/>
              </a:xfrm>
              <a:prstGeom prst="flowChartMagneticDisk">
                <a:avLst/>
              </a:prstGeom>
              <a:ln>
                <a:solidFill>
                  <a:schemeClr val="tx1"/>
                </a:solidFill>
              </a:ln>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GB" dirty="0" smtClean="0">
                    <a:solidFill>
                      <a:schemeClr val="tx1"/>
                    </a:solidFill>
                  </a:rPr>
                  <a:t>channel</a:t>
                </a:r>
                <a:endParaRPr lang="en-GB" dirty="0">
                  <a:solidFill>
                    <a:schemeClr val="tx1"/>
                  </a:solidFill>
                </a:endParaRPr>
              </a:p>
            </p:txBody>
          </p:sp>
          <p:sp>
            <p:nvSpPr>
              <p:cNvPr id="63" name="Flowchart: Magnetic Disk 62"/>
              <p:cNvSpPr/>
              <p:nvPr/>
            </p:nvSpPr>
            <p:spPr>
              <a:xfrm>
                <a:off x="-4229100" y="3657600"/>
                <a:ext cx="1181100" cy="685800"/>
              </a:xfrm>
              <a:prstGeom prst="flowChartMagneticDisk">
                <a:avLst/>
              </a:prstGeom>
              <a:ln>
                <a:solidFill>
                  <a:schemeClr val="tx1"/>
                </a:solidFill>
              </a:ln>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GB" dirty="0" smtClean="0">
                    <a:solidFill>
                      <a:schemeClr val="tx1"/>
                    </a:solidFill>
                  </a:rPr>
                  <a:t>channel</a:t>
                </a:r>
                <a:endParaRPr lang="en-GB" dirty="0">
                  <a:solidFill>
                    <a:schemeClr val="tx1"/>
                  </a:solidFill>
                </a:endParaRPr>
              </a:p>
            </p:txBody>
          </p:sp>
        </p:grpSp>
        <p:sp>
          <p:nvSpPr>
            <p:cNvPr id="66" name="AutoShape 103"/>
            <p:cNvSpPr>
              <a:spLocks noChangeArrowheads="1"/>
            </p:cNvSpPr>
            <p:nvPr/>
          </p:nvSpPr>
          <p:spPr bwMode="auto">
            <a:xfrm rot="16200000">
              <a:off x="4454524" y="2973388"/>
              <a:ext cx="652463" cy="5678488"/>
            </a:xfrm>
            <a:prstGeom prst="can">
              <a:avLst>
                <a:gd name="adj" fmla="val 32355"/>
              </a:avLst>
            </a:prstGeom>
            <a:ln>
              <a:solidFill>
                <a:schemeClr val="tx1"/>
              </a:solidFill>
              <a:headEnd/>
              <a:tailEnd/>
            </a:ln>
            <a:scene3d>
              <a:camera prst="orthographicFront"/>
              <a:lightRig rig="threePt" dir="t"/>
            </a:scene3d>
            <a:sp3d/>
          </p:spPr>
          <p:style>
            <a:lnRef idx="1">
              <a:schemeClr val="accent6"/>
            </a:lnRef>
            <a:fillRef idx="3">
              <a:schemeClr val="accent6"/>
            </a:fillRef>
            <a:effectRef idx="2">
              <a:schemeClr val="accent6"/>
            </a:effectRef>
            <a:fontRef idx="minor">
              <a:schemeClr val="lt1"/>
            </a:fontRef>
          </p:style>
          <p:txBody>
            <a:bodyPr vert="eaVert" wrap="none" anchor="ctr"/>
            <a:lstStyle/>
            <a:p>
              <a:pPr algn="ctr"/>
              <a:r>
                <a:rPr lang="en-GB" dirty="0" smtClean="0">
                  <a:solidFill>
                    <a:schemeClr val="tx1"/>
                  </a:solidFill>
                </a:rPr>
                <a:t>Transport Channel </a:t>
              </a:r>
              <a:r>
                <a:rPr lang="en-GB" dirty="0">
                  <a:solidFill>
                    <a:schemeClr val="tx1"/>
                  </a:solidFill>
                </a:rPr>
                <a:t>(HTTP, TCP, MSMQ, Pipes, Peer)</a:t>
              </a:r>
            </a:p>
          </p:txBody>
        </p:sp>
      </p:grpSp>
      <p:grpSp>
        <p:nvGrpSpPr>
          <p:cNvPr id="12" name="Group 125"/>
          <p:cNvGrpSpPr/>
          <p:nvPr/>
        </p:nvGrpSpPr>
        <p:grpSpPr>
          <a:xfrm>
            <a:off x="7086600" y="2962260"/>
            <a:ext cx="1752600" cy="3580296"/>
            <a:chOff x="7010400" y="2819400"/>
            <a:chExt cx="1752600" cy="3580296"/>
          </a:xfrm>
        </p:grpSpPr>
        <p:pic>
          <p:nvPicPr>
            <p:cNvPr id="110" name="Picture 150" descr="Package sm"/>
            <p:cNvPicPr>
              <a:picLocks noChangeAspect="1" noChangeArrowheads="1"/>
            </p:cNvPicPr>
            <p:nvPr/>
          </p:nvPicPr>
          <p:blipFill>
            <a:blip r:embed="rId3"/>
            <a:srcRect/>
            <a:stretch>
              <a:fillRect/>
            </a:stretch>
          </p:blipFill>
          <p:spPr bwMode="auto">
            <a:xfrm>
              <a:off x="7848600" y="5410200"/>
              <a:ext cx="914400" cy="989496"/>
            </a:xfrm>
            <a:prstGeom prst="rect">
              <a:avLst/>
            </a:prstGeom>
            <a:noFill/>
          </p:spPr>
        </p:pic>
        <p:grpSp>
          <p:nvGrpSpPr>
            <p:cNvPr id="13" name="Group 116"/>
            <p:cNvGrpSpPr/>
            <p:nvPr/>
          </p:nvGrpSpPr>
          <p:grpSpPr>
            <a:xfrm>
              <a:off x="7391400" y="2819400"/>
              <a:ext cx="1181100" cy="2438400"/>
              <a:chOff x="-2286000" y="3124200"/>
              <a:chExt cx="1181100" cy="2438400"/>
            </a:xfrm>
          </p:grpSpPr>
          <p:sp>
            <p:nvSpPr>
              <p:cNvPr id="111" name="Flowchart: Magnetic Disk 110"/>
              <p:cNvSpPr/>
              <p:nvPr/>
            </p:nvSpPr>
            <p:spPr>
              <a:xfrm>
                <a:off x="-2286000" y="3352800"/>
                <a:ext cx="1181100" cy="685800"/>
              </a:xfrm>
              <a:prstGeom prst="flowChartMagneticDisk">
                <a:avLst/>
              </a:prstGeom>
              <a:ln>
                <a:solidFill>
                  <a:schemeClr val="tx1"/>
                </a:solidFill>
              </a:ln>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GB" dirty="0" smtClean="0">
                    <a:solidFill>
                      <a:schemeClr val="tx1"/>
                    </a:solidFill>
                  </a:rPr>
                  <a:t>channel</a:t>
                </a:r>
                <a:endParaRPr lang="en-GB" dirty="0">
                  <a:solidFill>
                    <a:schemeClr val="tx1"/>
                  </a:solidFill>
                </a:endParaRPr>
              </a:p>
            </p:txBody>
          </p:sp>
          <p:pic>
            <p:nvPicPr>
              <p:cNvPr id="112" name="Picture 150" descr="Package sm"/>
              <p:cNvPicPr>
                <a:picLocks noChangeAspect="1" noChangeArrowheads="1"/>
              </p:cNvPicPr>
              <p:nvPr/>
            </p:nvPicPr>
            <p:blipFill>
              <a:blip r:embed="rId2" cstate="print"/>
              <a:srcRect/>
              <a:stretch>
                <a:fillRect/>
              </a:stretch>
            </p:blipFill>
            <p:spPr bwMode="auto">
              <a:xfrm>
                <a:off x="-2000250" y="3124200"/>
                <a:ext cx="609600" cy="659664"/>
              </a:xfrm>
              <a:prstGeom prst="rect">
                <a:avLst/>
              </a:prstGeom>
              <a:noFill/>
            </p:spPr>
          </p:pic>
          <p:sp>
            <p:nvSpPr>
              <p:cNvPr id="114" name="Flowchart: Magnetic Disk 113"/>
              <p:cNvSpPr/>
              <p:nvPr/>
            </p:nvSpPr>
            <p:spPr>
              <a:xfrm>
                <a:off x="-2286000" y="4114800"/>
                <a:ext cx="1181100" cy="685800"/>
              </a:xfrm>
              <a:prstGeom prst="flowChartMagneticDisk">
                <a:avLst/>
              </a:prstGeom>
              <a:ln>
                <a:solidFill>
                  <a:schemeClr val="tx1"/>
                </a:solidFill>
              </a:ln>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GB" dirty="0" smtClean="0">
                    <a:solidFill>
                      <a:schemeClr val="tx1"/>
                    </a:solidFill>
                  </a:rPr>
                  <a:t>channel</a:t>
                </a:r>
                <a:endParaRPr lang="en-GB" dirty="0">
                  <a:solidFill>
                    <a:schemeClr val="tx1"/>
                  </a:solidFill>
                </a:endParaRPr>
              </a:p>
            </p:txBody>
          </p:sp>
          <p:sp>
            <p:nvSpPr>
              <p:cNvPr id="115" name="Flowchart: Magnetic Disk 114"/>
              <p:cNvSpPr/>
              <p:nvPr/>
            </p:nvSpPr>
            <p:spPr>
              <a:xfrm>
                <a:off x="-2286000" y="4876800"/>
                <a:ext cx="1181100" cy="685800"/>
              </a:xfrm>
              <a:prstGeom prst="flowChartMagneticDisk">
                <a:avLst/>
              </a:prstGeom>
              <a:ln>
                <a:solidFill>
                  <a:schemeClr val="tx1"/>
                </a:solidFill>
              </a:ln>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GB" dirty="0" smtClean="0">
                    <a:solidFill>
                      <a:schemeClr val="tx1"/>
                    </a:solidFill>
                  </a:rPr>
                  <a:t>channel</a:t>
                </a:r>
                <a:endParaRPr lang="en-GB" dirty="0">
                  <a:solidFill>
                    <a:schemeClr val="tx1"/>
                  </a:solidFill>
                </a:endParaRPr>
              </a:p>
            </p:txBody>
          </p:sp>
          <p:pic>
            <p:nvPicPr>
              <p:cNvPr id="116" name="Picture 150" descr="Package sm"/>
              <p:cNvPicPr>
                <a:picLocks noChangeAspect="1" noChangeArrowheads="1"/>
              </p:cNvPicPr>
              <p:nvPr/>
            </p:nvPicPr>
            <p:blipFill>
              <a:blip r:embed="rId3"/>
              <a:srcRect/>
              <a:stretch>
                <a:fillRect/>
              </a:stretch>
            </p:blipFill>
            <p:spPr bwMode="auto">
              <a:xfrm>
                <a:off x="-2082743" y="4724400"/>
                <a:ext cx="774586" cy="838200"/>
              </a:xfrm>
              <a:prstGeom prst="rect">
                <a:avLst/>
              </a:prstGeom>
              <a:noFill/>
            </p:spPr>
          </p:pic>
          <p:pic>
            <p:nvPicPr>
              <p:cNvPr id="113" name="Picture 150" descr="Package sm"/>
              <p:cNvPicPr>
                <a:picLocks noChangeAspect="1" noChangeArrowheads="1"/>
              </p:cNvPicPr>
              <p:nvPr/>
            </p:nvPicPr>
            <p:blipFill>
              <a:blip r:embed="rId3"/>
              <a:srcRect/>
              <a:stretch>
                <a:fillRect/>
              </a:stretch>
            </p:blipFill>
            <p:spPr bwMode="auto">
              <a:xfrm>
                <a:off x="-2076450" y="3886200"/>
                <a:ext cx="762000" cy="824580"/>
              </a:xfrm>
              <a:prstGeom prst="rect">
                <a:avLst/>
              </a:prstGeom>
              <a:noFill/>
            </p:spPr>
          </p:pic>
        </p:grpSp>
        <p:sp>
          <p:nvSpPr>
            <p:cNvPr id="104" name="Right Arrow 103"/>
            <p:cNvSpPr/>
            <p:nvPr/>
          </p:nvSpPr>
          <p:spPr>
            <a:xfrm>
              <a:off x="7010400" y="5638800"/>
              <a:ext cx="1219200" cy="685800"/>
            </a:xfrm>
            <a:prstGeom prst="rightArrow">
              <a:avLst/>
            </a:prstGeom>
            <a:solidFill>
              <a:schemeClr val="bg1"/>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400" dirty="0" smtClean="0">
                  <a:solidFill>
                    <a:schemeClr val="tx2"/>
                  </a:solidFill>
                </a:rPr>
                <a:t>decoding</a:t>
              </a:r>
              <a:endParaRPr lang="en-GB" sz="1400" dirty="0">
                <a:solidFill>
                  <a:schemeClr val="tx2"/>
                </a:solidFill>
              </a:endParaRPr>
            </a:p>
          </p:txBody>
        </p:sp>
      </p:grpSp>
      <p:grpSp>
        <p:nvGrpSpPr>
          <p:cNvPr id="14" name="Group 122"/>
          <p:cNvGrpSpPr/>
          <p:nvPr/>
        </p:nvGrpSpPr>
        <p:grpSpPr>
          <a:xfrm>
            <a:off x="228600" y="3114660"/>
            <a:ext cx="1981200" cy="3427896"/>
            <a:chOff x="0" y="2971800"/>
            <a:chExt cx="1981200" cy="3427896"/>
          </a:xfrm>
        </p:grpSpPr>
        <p:pic>
          <p:nvPicPr>
            <p:cNvPr id="106" name="Picture 150" descr="Package sm"/>
            <p:cNvPicPr>
              <a:picLocks noChangeAspect="1" noChangeArrowheads="1"/>
            </p:cNvPicPr>
            <p:nvPr/>
          </p:nvPicPr>
          <p:blipFill>
            <a:blip r:embed="rId2" cstate="print"/>
            <a:srcRect/>
            <a:stretch>
              <a:fillRect/>
            </a:stretch>
          </p:blipFill>
          <p:spPr bwMode="auto">
            <a:xfrm>
              <a:off x="762000" y="2971800"/>
              <a:ext cx="609600" cy="659664"/>
            </a:xfrm>
            <a:prstGeom prst="rect">
              <a:avLst/>
            </a:prstGeom>
            <a:noFill/>
          </p:spPr>
        </p:pic>
        <p:pic>
          <p:nvPicPr>
            <p:cNvPr id="107" name="Picture 150" descr="Package sm"/>
            <p:cNvPicPr>
              <a:picLocks noChangeAspect="1" noChangeArrowheads="1"/>
            </p:cNvPicPr>
            <p:nvPr/>
          </p:nvPicPr>
          <p:blipFill>
            <a:blip r:embed="rId3"/>
            <a:srcRect/>
            <a:stretch>
              <a:fillRect/>
            </a:stretch>
          </p:blipFill>
          <p:spPr bwMode="auto">
            <a:xfrm>
              <a:off x="685800" y="3733800"/>
              <a:ext cx="762000" cy="824580"/>
            </a:xfrm>
            <a:prstGeom prst="rect">
              <a:avLst/>
            </a:prstGeom>
            <a:noFill/>
          </p:spPr>
        </p:pic>
        <p:pic>
          <p:nvPicPr>
            <p:cNvPr id="108" name="Picture 150" descr="Package sm"/>
            <p:cNvPicPr>
              <a:picLocks noChangeAspect="1" noChangeArrowheads="1"/>
            </p:cNvPicPr>
            <p:nvPr/>
          </p:nvPicPr>
          <p:blipFill>
            <a:blip r:embed="rId3"/>
            <a:srcRect/>
            <a:stretch>
              <a:fillRect/>
            </a:stretch>
          </p:blipFill>
          <p:spPr bwMode="auto">
            <a:xfrm>
              <a:off x="685800" y="4572000"/>
              <a:ext cx="774586" cy="838200"/>
            </a:xfrm>
            <a:prstGeom prst="rect">
              <a:avLst/>
            </a:prstGeom>
            <a:noFill/>
          </p:spPr>
        </p:pic>
        <p:pic>
          <p:nvPicPr>
            <p:cNvPr id="109" name="Picture 150" descr="Package sm"/>
            <p:cNvPicPr>
              <a:picLocks noChangeAspect="1" noChangeArrowheads="1"/>
            </p:cNvPicPr>
            <p:nvPr/>
          </p:nvPicPr>
          <p:blipFill>
            <a:blip r:embed="rId3"/>
            <a:srcRect/>
            <a:stretch>
              <a:fillRect/>
            </a:stretch>
          </p:blipFill>
          <p:spPr bwMode="auto">
            <a:xfrm>
              <a:off x="0" y="5410200"/>
              <a:ext cx="914400" cy="989496"/>
            </a:xfrm>
            <a:prstGeom prst="rect">
              <a:avLst/>
            </a:prstGeom>
            <a:noFill/>
          </p:spPr>
        </p:pic>
        <p:sp>
          <p:nvSpPr>
            <p:cNvPr id="103" name="Right Arrow 102"/>
            <p:cNvSpPr/>
            <p:nvPr/>
          </p:nvSpPr>
          <p:spPr>
            <a:xfrm>
              <a:off x="762000" y="5638800"/>
              <a:ext cx="1219200" cy="685800"/>
            </a:xfrm>
            <a:prstGeom prst="rightArrow">
              <a:avLst/>
            </a:prstGeom>
            <a:solidFill>
              <a:schemeClr val="bg1"/>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400" dirty="0" smtClean="0">
                  <a:solidFill>
                    <a:schemeClr val="tx2"/>
                  </a:solidFill>
                </a:rPr>
                <a:t>encoding</a:t>
              </a:r>
              <a:endParaRPr lang="en-GB" sz="1400" dirty="0">
                <a:solidFill>
                  <a:schemeClr val="tx2"/>
                </a:solidFill>
              </a:endParaRPr>
            </a:p>
          </p:txBody>
        </p:sp>
      </p:grpSp>
      <p:grpSp>
        <p:nvGrpSpPr>
          <p:cNvPr id="15" name="Group 130"/>
          <p:cNvGrpSpPr/>
          <p:nvPr/>
        </p:nvGrpSpPr>
        <p:grpSpPr>
          <a:xfrm>
            <a:off x="228600" y="2124060"/>
            <a:ext cx="1981200" cy="1143000"/>
            <a:chOff x="-2895600" y="-685800"/>
            <a:chExt cx="1981200" cy="1143000"/>
          </a:xfrm>
        </p:grpSpPr>
        <p:sp>
          <p:nvSpPr>
            <p:cNvPr id="130" name="Rounded Rectangle 129"/>
            <p:cNvSpPr/>
            <p:nvPr/>
          </p:nvSpPr>
          <p:spPr>
            <a:xfrm>
              <a:off x="-2895600" y="-685800"/>
              <a:ext cx="1981200" cy="1143000"/>
            </a:xfrm>
            <a:prstGeom prst="roundRect">
              <a:avLst/>
            </a:prstGeom>
            <a:solidFill>
              <a:schemeClr val="bg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lumMod val="90000"/>
                    <a:lumOff val="10000"/>
                  </a:schemeClr>
                </a:solidFill>
              </a:endParaRPr>
            </a:p>
          </p:txBody>
        </p:sp>
        <p:pic>
          <p:nvPicPr>
            <p:cNvPr id="105" name="Picture 150" descr="Package sm"/>
            <p:cNvPicPr>
              <a:picLocks noChangeAspect="1" noChangeArrowheads="1"/>
            </p:cNvPicPr>
            <p:nvPr/>
          </p:nvPicPr>
          <p:blipFill>
            <a:blip r:embed="rId4" cstate="print"/>
            <a:srcRect/>
            <a:stretch>
              <a:fillRect/>
            </a:stretch>
          </p:blipFill>
          <p:spPr bwMode="auto">
            <a:xfrm>
              <a:off x="-1295400" y="-514400"/>
              <a:ext cx="305943" cy="427892"/>
            </a:xfrm>
            <a:prstGeom prst="rect">
              <a:avLst/>
            </a:prstGeom>
            <a:noFill/>
          </p:spPr>
        </p:pic>
        <p:sp>
          <p:nvSpPr>
            <p:cNvPr id="127" name="TextBox 126"/>
            <p:cNvSpPr txBox="1"/>
            <p:nvPr/>
          </p:nvSpPr>
          <p:spPr>
            <a:xfrm>
              <a:off x="-2514600" y="42446"/>
              <a:ext cx="1234633" cy="369332"/>
            </a:xfrm>
            <a:prstGeom prst="rect">
              <a:avLst/>
            </a:prstGeom>
            <a:noFill/>
          </p:spPr>
          <p:txBody>
            <a:bodyPr wrap="none" rtlCol="0">
              <a:spAutoFit/>
            </a:bodyPr>
            <a:lstStyle/>
            <a:p>
              <a:r>
                <a:rPr lang="en-GB" dirty="0" smtClean="0"/>
                <a:t>behaviours</a:t>
              </a:r>
              <a:endParaRPr lang="en-GB" dirty="0"/>
            </a:p>
          </p:txBody>
        </p:sp>
        <p:pic>
          <p:nvPicPr>
            <p:cNvPr id="128" name="Picture 150" descr="Package sm"/>
            <p:cNvPicPr>
              <a:picLocks noChangeAspect="1" noChangeArrowheads="1"/>
            </p:cNvPicPr>
            <p:nvPr/>
          </p:nvPicPr>
          <p:blipFill>
            <a:blip r:embed="rId4" cstate="print"/>
            <a:srcRect/>
            <a:stretch>
              <a:fillRect/>
            </a:stretch>
          </p:blipFill>
          <p:spPr bwMode="auto">
            <a:xfrm>
              <a:off x="-2820543" y="-514400"/>
              <a:ext cx="305943" cy="427892"/>
            </a:xfrm>
            <a:prstGeom prst="rect">
              <a:avLst/>
            </a:prstGeom>
            <a:noFill/>
          </p:spPr>
        </p:pic>
        <p:grpSp>
          <p:nvGrpSpPr>
            <p:cNvPr id="16" name="Group 88"/>
            <p:cNvGrpSpPr/>
            <p:nvPr/>
          </p:nvGrpSpPr>
          <p:grpSpPr>
            <a:xfrm>
              <a:off x="-2514600" y="-529054"/>
              <a:ext cx="1219200" cy="457200"/>
              <a:chOff x="-2286000" y="-1905000"/>
              <a:chExt cx="1905000" cy="990600"/>
            </a:xfrm>
          </p:grpSpPr>
          <p:sp>
            <p:nvSpPr>
              <p:cNvPr id="80" name="Flowchart: Magnetic Disk 79"/>
              <p:cNvSpPr/>
              <p:nvPr/>
            </p:nvSpPr>
            <p:spPr>
              <a:xfrm rot="16200000">
                <a:off x="-1219200" y="-1752600"/>
                <a:ext cx="990600" cy="685800"/>
              </a:xfrm>
              <a:prstGeom prst="flowChartMagneticDisk">
                <a:avLst/>
              </a:prstGeom>
              <a:solidFill>
                <a:schemeClr val="accent3">
                  <a:lumMod val="65000"/>
                </a:schemeClr>
              </a:solidFill>
              <a:ln>
                <a:solidFill>
                  <a:schemeClr val="accent4"/>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200" dirty="0">
                  <a:solidFill>
                    <a:schemeClr val="accent2">
                      <a:lumMod val="90000"/>
                      <a:lumOff val="10000"/>
                    </a:schemeClr>
                  </a:solidFill>
                </a:endParaRPr>
              </a:p>
            </p:txBody>
          </p:sp>
          <p:sp>
            <p:nvSpPr>
              <p:cNvPr id="79" name="Flowchart: Magnetic Disk 78"/>
              <p:cNvSpPr/>
              <p:nvPr/>
            </p:nvSpPr>
            <p:spPr>
              <a:xfrm rot="16200000">
                <a:off x="-1905000" y="-1752600"/>
                <a:ext cx="990600" cy="685800"/>
              </a:xfrm>
              <a:prstGeom prst="flowChartMagneticDisk">
                <a:avLst/>
              </a:prstGeom>
              <a:solidFill>
                <a:schemeClr val="accent3">
                  <a:lumMod val="65000"/>
                </a:schemeClr>
              </a:solidFill>
              <a:ln>
                <a:solidFill>
                  <a:schemeClr val="accent4"/>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200" dirty="0">
                  <a:solidFill>
                    <a:schemeClr val="accent2">
                      <a:lumMod val="90000"/>
                      <a:lumOff val="10000"/>
                    </a:schemeClr>
                  </a:solidFill>
                </a:endParaRPr>
              </a:p>
            </p:txBody>
          </p:sp>
          <p:sp>
            <p:nvSpPr>
              <p:cNvPr id="78" name="Flowchart: Magnetic Disk 77"/>
              <p:cNvSpPr/>
              <p:nvPr/>
            </p:nvSpPr>
            <p:spPr>
              <a:xfrm rot="16200000">
                <a:off x="-2438400" y="-1752600"/>
                <a:ext cx="990600" cy="685800"/>
              </a:xfrm>
              <a:prstGeom prst="flowChartMagneticDisk">
                <a:avLst/>
              </a:prstGeom>
              <a:solidFill>
                <a:schemeClr val="accent3">
                  <a:lumMod val="65000"/>
                </a:schemeClr>
              </a:solidFill>
              <a:ln>
                <a:solidFill>
                  <a:schemeClr val="accent4"/>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200" dirty="0">
                  <a:solidFill>
                    <a:schemeClr val="accent2">
                      <a:lumMod val="90000"/>
                      <a:lumOff val="10000"/>
                    </a:schemeClr>
                  </a:solidFill>
                </a:endParaRPr>
              </a:p>
            </p:txBody>
          </p:sp>
        </p:grpSp>
      </p:grpSp>
      <p:grpSp>
        <p:nvGrpSpPr>
          <p:cNvPr id="17" name="Group 131"/>
          <p:cNvGrpSpPr/>
          <p:nvPr/>
        </p:nvGrpSpPr>
        <p:grpSpPr>
          <a:xfrm>
            <a:off x="7010400" y="2124060"/>
            <a:ext cx="1981200" cy="1143000"/>
            <a:chOff x="-2895600" y="-685800"/>
            <a:chExt cx="1981200" cy="1143000"/>
          </a:xfrm>
        </p:grpSpPr>
        <p:sp>
          <p:nvSpPr>
            <p:cNvPr id="133" name="Rounded Rectangle 132"/>
            <p:cNvSpPr/>
            <p:nvPr/>
          </p:nvSpPr>
          <p:spPr>
            <a:xfrm>
              <a:off x="-2895600" y="-685800"/>
              <a:ext cx="1981200" cy="1143000"/>
            </a:xfrm>
            <a:prstGeom prst="roundRect">
              <a:avLst/>
            </a:prstGeom>
            <a:solidFill>
              <a:schemeClr val="bg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lumMod val="90000"/>
                    <a:lumOff val="10000"/>
                  </a:schemeClr>
                </a:solidFill>
              </a:endParaRPr>
            </a:p>
          </p:txBody>
        </p:sp>
        <p:pic>
          <p:nvPicPr>
            <p:cNvPr id="134" name="Picture 150" descr="Package sm"/>
            <p:cNvPicPr>
              <a:picLocks noChangeAspect="1" noChangeArrowheads="1"/>
            </p:cNvPicPr>
            <p:nvPr/>
          </p:nvPicPr>
          <p:blipFill>
            <a:blip r:embed="rId4" cstate="print"/>
            <a:srcRect/>
            <a:stretch>
              <a:fillRect/>
            </a:stretch>
          </p:blipFill>
          <p:spPr bwMode="auto">
            <a:xfrm>
              <a:off x="-1295400" y="-514400"/>
              <a:ext cx="305943" cy="427892"/>
            </a:xfrm>
            <a:prstGeom prst="rect">
              <a:avLst/>
            </a:prstGeom>
            <a:noFill/>
          </p:spPr>
        </p:pic>
        <p:sp>
          <p:nvSpPr>
            <p:cNvPr id="135" name="TextBox 134"/>
            <p:cNvSpPr txBox="1"/>
            <p:nvPr/>
          </p:nvSpPr>
          <p:spPr>
            <a:xfrm>
              <a:off x="-2514600" y="42446"/>
              <a:ext cx="1217193" cy="369332"/>
            </a:xfrm>
            <a:prstGeom prst="rect">
              <a:avLst/>
            </a:prstGeom>
            <a:noFill/>
          </p:spPr>
          <p:txBody>
            <a:bodyPr wrap="none" rtlCol="0">
              <a:spAutoFit/>
            </a:bodyPr>
            <a:lstStyle/>
            <a:p>
              <a:r>
                <a:rPr lang="en-GB" dirty="0" smtClean="0">
                  <a:solidFill>
                    <a:schemeClr val="accent2">
                      <a:lumMod val="90000"/>
                      <a:lumOff val="10000"/>
                    </a:schemeClr>
                  </a:solidFill>
                </a:rPr>
                <a:t>behaviours</a:t>
              </a:r>
              <a:endParaRPr lang="en-GB" dirty="0">
                <a:solidFill>
                  <a:schemeClr val="accent2">
                    <a:lumMod val="90000"/>
                    <a:lumOff val="10000"/>
                  </a:schemeClr>
                </a:solidFill>
              </a:endParaRPr>
            </a:p>
          </p:txBody>
        </p:sp>
        <p:pic>
          <p:nvPicPr>
            <p:cNvPr id="136" name="Picture 150" descr="Package sm"/>
            <p:cNvPicPr>
              <a:picLocks noChangeAspect="1" noChangeArrowheads="1"/>
            </p:cNvPicPr>
            <p:nvPr/>
          </p:nvPicPr>
          <p:blipFill>
            <a:blip r:embed="rId4" cstate="print"/>
            <a:srcRect/>
            <a:stretch>
              <a:fillRect/>
            </a:stretch>
          </p:blipFill>
          <p:spPr bwMode="auto">
            <a:xfrm>
              <a:off x="-2820543" y="-514400"/>
              <a:ext cx="305943" cy="427892"/>
            </a:xfrm>
            <a:prstGeom prst="rect">
              <a:avLst/>
            </a:prstGeom>
            <a:noFill/>
          </p:spPr>
        </p:pic>
        <p:grpSp>
          <p:nvGrpSpPr>
            <p:cNvPr id="18" name="Group 88"/>
            <p:cNvGrpSpPr/>
            <p:nvPr/>
          </p:nvGrpSpPr>
          <p:grpSpPr>
            <a:xfrm>
              <a:off x="-2514600" y="-529054"/>
              <a:ext cx="1219200" cy="457200"/>
              <a:chOff x="-2286000" y="-1905000"/>
              <a:chExt cx="1905000" cy="990600"/>
            </a:xfrm>
          </p:grpSpPr>
          <p:sp>
            <p:nvSpPr>
              <p:cNvPr id="138" name="Flowchart: Magnetic Disk 137"/>
              <p:cNvSpPr/>
              <p:nvPr/>
            </p:nvSpPr>
            <p:spPr>
              <a:xfrm rot="16200000">
                <a:off x="-1219200" y="-1752600"/>
                <a:ext cx="990600" cy="685800"/>
              </a:xfrm>
              <a:prstGeom prst="flowChartMagneticDisk">
                <a:avLst/>
              </a:prstGeom>
              <a:solidFill>
                <a:schemeClr val="accent3">
                  <a:lumMod val="65000"/>
                </a:schemeClr>
              </a:solidFill>
              <a:ln>
                <a:solidFill>
                  <a:schemeClr val="accent4"/>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200" dirty="0">
                  <a:solidFill>
                    <a:schemeClr val="accent2">
                      <a:lumMod val="90000"/>
                      <a:lumOff val="10000"/>
                    </a:schemeClr>
                  </a:solidFill>
                </a:endParaRPr>
              </a:p>
            </p:txBody>
          </p:sp>
          <p:sp>
            <p:nvSpPr>
              <p:cNvPr id="139" name="Flowchart: Magnetic Disk 138"/>
              <p:cNvSpPr/>
              <p:nvPr/>
            </p:nvSpPr>
            <p:spPr>
              <a:xfrm rot="16200000">
                <a:off x="-1905000" y="-1752600"/>
                <a:ext cx="990600" cy="685800"/>
              </a:xfrm>
              <a:prstGeom prst="flowChartMagneticDisk">
                <a:avLst/>
              </a:prstGeom>
              <a:solidFill>
                <a:schemeClr val="accent3">
                  <a:lumMod val="65000"/>
                </a:schemeClr>
              </a:solidFill>
              <a:ln>
                <a:solidFill>
                  <a:schemeClr val="accent4"/>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200" dirty="0">
                  <a:solidFill>
                    <a:schemeClr val="accent2">
                      <a:lumMod val="90000"/>
                      <a:lumOff val="10000"/>
                    </a:schemeClr>
                  </a:solidFill>
                </a:endParaRPr>
              </a:p>
            </p:txBody>
          </p:sp>
          <p:sp>
            <p:nvSpPr>
              <p:cNvPr id="140" name="Flowchart: Magnetic Disk 139"/>
              <p:cNvSpPr/>
              <p:nvPr/>
            </p:nvSpPr>
            <p:spPr>
              <a:xfrm rot="16200000">
                <a:off x="-2438400" y="-1752600"/>
                <a:ext cx="990600" cy="685800"/>
              </a:xfrm>
              <a:prstGeom prst="flowChartMagneticDisk">
                <a:avLst/>
              </a:prstGeom>
              <a:solidFill>
                <a:schemeClr val="accent3">
                  <a:lumMod val="65000"/>
                </a:schemeClr>
              </a:solidFill>
              <a:ln>
                <a:solidFill>
                  <a:schemeClr val="accent4"/>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200" dirty="0">
                  <a:solidFill>
                    <a:schemeClr val="accent2">
                      <a:lumMod val="90000"/>
                      <a:lumOff val="10000"/>
                    </a:schemeClr>
                  </a:solidFill>
                </a:endParaRPr>
              </a:p>
            </p:txBody>
          </p:sp>
        </p:gr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5"/>
                                        </p:tgtEl>
                                      </p:cBhvr>
                                    </p:animEffect>
                                    <p:set>
                                      <p:cBhvr>
                                        <p:cTn id="17" dur="1" fill="hold">
                                          <p:stCondLst>
                                            <p:cond delay="1999"/>
                                          </p:stCondLst>
                                        </p:cTn>
                                        <p:tgtEl>
                                          <p:spTgt spid="5"/>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2000"/>
                                        <p:tgtEl>
                                          <p:spTgt spid="9"/>
                                        </p:tgtEl>
                                      </p:cBhvr>
                                    </p:animEffect>
                                    <p:set>
                                      <p:cBhvr>
                                        <p:cTn id="20" dur="1" fill="hold">
                                          <p:stCondLst>
                                            <p:cond delay="19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fade">
                                      <p:cBhvr>
                                        <p:cTn id="25" dur="2000"/>
                                        <p:tgtEl>
                                          <p:spTgt spid="12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2000"/>
                                        <p:tgtEl>
                                          <p:spTgt spid="3"/>
                                        </p:tgtEl>
                                      </p:cBhvr>
                                    </p:animEffect>
                                    <p:set>
                                      <p:cBhvr>
                                        <p:cTn id="35" dur="1" fill="hold">
                                          <p:stCondLst>
                                            <p:cond delay="1999"/>
                                          </p:stCondLst>
                                        </p:cTn>
                                        <p:tgtEl>
                                          <p:spTgt spid="3"/>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20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20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2000"/>
                                        <p:tgtEl>
                                          <p:spTgt spid="15"/>
                                        </p:tgtEl>
                                      </p:cBhvr>
                                    </p:animEffect>
                                    <p:set>
                                      <p:cBhvr>
                                        <p:cTn id="50" dur="1" fill="hold">
                                          <p:stCondLst>
                                            <p:cond delay="1999"/>
                                          </p:stCondLst>
                                        </p:cTn>
                                        <p:tgtEl>
                                          <p:spTgt spid="15"/>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000"/>
                                        <p:tgtEl>
                                          <p:spTgt spid="14"/>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20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2000"/>
                                        <p:tgtEl>
                                          <p:spTgt spid="17"/>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2000"/>
                                        <p:tgtEl>
                                          <p:spTgt spid="17"/>
                                        </p:tgtEl>
                                      </p:cBhvr>
                                    </p:animEffect>
                                    <p:set>
                                      <p:cBhvr>
                                        <p:cTn id="70" dur="1" fill="hold">
                                          <p:stCondLst>
                                            <p:cond delay="1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noChangeArrowheads="1"/>
          </p:cNvSpPr>
          <p:nvPr>
            <p:ph type="title"/>
          </p:nvPr>
        </p:nvSpPr>
        <p:spPr>
          <a:xfrm>
            <a:off x="381000" y="228600"/>
            <a:ext cx="8393113" cy="701731"/>
          </a:xfrm>
        </p:spPr>
        <p:txBody>
          <a:bodyPr anchor="ctr">
            <a:normAutofit fontScale="90000"/>
          </a:bodyPr>
          <a:lstStyle/>
          <a:p>
            <a:pPr marL="0" indent="0" defTabSz="914400" eaLnBrk="1" hangingPunct="1">
              <a:spcBef>
                <a:spcPct val="20000"/>
              </a:spcBef>
              <a:spcAft>
                <a:spcPct val="10000"/>
              </a:spcAft>
            </a:pPr>
            <a:r>
              <a:rPr lang="en-GB" sz="4400" dirty="0" smtClean="0">
                <a:sym typeface="Wingdings" pitchFamily="2" charset="2"/>
              </a:rPr>
              <a:t>Instancing, Concurrency, Sessions</a:t>
            </a:r>
            <a:endParaRPr lang="en-US" sz="4400" dirty="0" smtClean="0">
              <a:sym typeface="Wingdings" pitchFamily="2" charset="2"/>
            </a:endParaRPr>
          </a:p>
        </p:txBody>
      </p:sp>
      <p:sp>
        <p:nvSpPr>
          <p:cNvPr id="20" name="Text Placeholder 19"/>
          <p:cNvSpPr>
            <a:spLocks noGrp="1" noChangeArrowheads="1"/>
          </p:cNvSpPr>
          <p:nvPr>
            <p:ph type="body" idx="1"/>
          </p:nvPr>
        </p:nvSpPr>
        <p:spPr>
          <a:xfrm>
            <a:off x="381000" y="1500189"/>
            <a:ext cx="8388350" cy="2214563"/>
          </a:xfrm>
        </p:spPr>
        <p:txBody>
          <a:bodyPr/>
          <a:lstStyle/>
          <a:p>
            <a:pPr marL="357188" indent="-357188" defTabSz="914400" eaLnBrk="1" hangingPunct="1"/>
            <a:r>
              <a:rPr lang="en-GB" dirty="0" smtClean="0">
                <a:sym typeface="Wingdings" pitchFamily="2" charset="2"/>
              </a:rPr>
              <a:t>Service classes can be instantiated: -</a:t>
            </a:r>
            <a:endParaRPr lang="en-US" dirty="0" smtClean="0">
              <a:sym typeface="Wingdings" pitchFamily="2" charset="2"/>
            </a:endParaRPr>
          </a:p>
          <a:p>
            <a:pPr marL="987425" lvl="1" indent="-361950" defTabSz="914400" eaLnBrk="1" hangingPunct="1"/>
            <a:r>
              <a:rPr lang="en-GB" dirty="0" smtClean="0">
                <a:sym typeface="Wingdings" pitchFamily="2" charset="2"/>
              </a:rPr>
              <a:t>Singleton, Per-Call, Per-Session, Shareable</a:t>
            </a:r>
          </a:p>
          <a:p>
            <a:pPr marL="357188" indent="-357188" defTabSz="914400" eaLnBrk="1" hangingPunct="1"/>
            <a:r>
              <a:rPr lang="en-GB" dirty="0" smtClean="0">
                <a:sym typeface="Wingdings" pitchFamily="2" charset="2"/>
              </a:rPr>
              <a:t>Service code can be either: -</a:t>
            </a:r>
          </a:p>
          <a:p>
            <a:pPr marL="987425" lvl="1" indent="-361950" defTabSz="914400" eaLnBrk="1" hangingPunct="1"/>
            <a:r>
              <a:rPr lang="en-GB" dirty="0" smtClean="0">
                <a:sym typeface="Wingdings" pitchFamily="2" charset="2"/>
              </a:rPr>
              <a:t>Single threaded, Re-entrant or Multi-threaded</a:t>
            </a:r>
          </a:p>
        </p:txBody>
      </p:sp>
      <p:sp>
        <p:nvSpPr>
          <p:cNvPr id="21507" name="Rounded Rectangle 21506"/>
          <p:cNvSpPr>
            <a:spLocks noChangeArrowheads="1"/>
          </p:cNvSpPr>
          <p:nvPr/>
        </p:nvSpPr>
        <p:spPr bwMode="auto">
          <a:xfrm>
            <a:off x="628650" y="5616575"/>
            <a:ext cx="1401763" cy="514350"/>
          </a:xfrm>
          <a:prstGeom prst="roundRect">
            <a:avLst>
              <a:gd name="adj" fmla="val 16667"/>
            </a:avLst>
          </a:prstGeom>
          <a:gradFill rotWithShape="1">
            <a:gsLst>
              <a:gs pos="0">
                <a:schemeClr val="accent2">
                  <a:lumMod val="40000"/>
                  <a:lumOff val="6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lIns="90000" tIns="46800" rIns="90000" bIns="46800"/>
          <a:lstStyle/>
          <a:p>
            <a:pPr algn="ctr">
              <a:spcBef>
                <a:spcPct val="50000"/>
              </a:spcBef>
            </a:pPr>
            <a:r>
              <a:rPr lang="en-GB" sz="2000"/>
              <a:t>Client</a:t>
            </a:r>
            <a:endParaRPr lang="en-US" sz="2000"/>
          </a:p>
        </p:txBody>
      </p:sp>
      <p:sp>
        <p:nvSpPr>
          <p:cNvPr id="21508" name="Rounded Rectangle 21507"/>
          <p:cNvSpPr>
            <a:spLocks noChangeArrowheads="1"/>
          </p:cNvSpPr>
          <p:nvPr/>
        </p:nvSpPr>
        <p:spPr bwMode="auto">
          <a:xfrm>
            <a:off x="5049838" y="3944938"/>
            <a:ext cx="3571875" cy="2759075"/>
          </a:xfrm>
          <a:prstGeom prst="roundRect">
            <a:avLst>
              <a:gd name="adj" fmla="val 16667"/>
            </a:avLst>
          </a:prstGeom>
          <a:gradFill rotWithShape="1">
            <a:gsLst>
              <a:gs pos="0">
                <a:schemeClr val="accent2">
                  <a:lumMod val="40000"/>
                  <a:lumOff val="6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lIns="90000" tIns="46800" rIns="90000" bIns="46800"/>
          <a:lstStyle/>
          <a:p>
            <a:pPr algn="ctr">
              <a:spcBef>
                <a:spcPct val="50000"/>
              </a:spcBef>
            </a:pPr>
            <a:r>
              <a:rPr lang="en-GB" sz="2000"/>
              <a:t>Service</a:t>
            </a:r>
            <a:endParaRPr lang="en-US" sz="2000"/>
          </a:p>
        </p:txBody>
      </p:sp>
      <p:sp>
        <p:nvSpPr>
          <p:cNvPr id="21509" name="Rounded Rectangle 21508"/>
          <p:cNvSpPr>
            <a:spLocks noChangeArrowheads="1"/>
          </p:cNvSpPr>
          <p:nvPr/>
        </p:nvSpPr>
        <p:spPr bwMode="auto">
          <a:xfrm>
            <a:off x="5395913" y="4584700"/>
            <a:ext cx="2944812" cy="398463"/>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Singleton</a:t>
            </a:r>
            <a:endParaRPr lang="en-US" sz="1400"/>
          </a:p>
        </p:txBody>
      </p:sp>
      <p:sp>
        <p:nvSpPr>
          <p:cNvPr id="343047" name="Rounded Rectangle 343046"/>
          <p:cNvSpPr>
            <a:spLocks noChangeArrowheads="1"/>
          </p:cNvSpPr>
          <p:nvPr/>
        </p:nvSpPr>
        <p:spPr bwMode="auto">
          <a:xfrm>
            <a:off x="1266825" y="4870450"/>
            <a:ext cx="1006475" cy="398463"/>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Message B</a:t>
            </a:r>
            <a:endParaRPr lang="en-US" sz="1400"/>
          </a:p>
        </p:txBody>
      </p:sp>
      <p:sp>
        <p:nvSpPr>
          <p:cNvPr id="343048" name="Rounded Rectangle 343047"/>
          <p:cNvSpPr>
            <a:spLocks noChangeArrowheads="1"/>
          </p:cNvSpPr>
          <p:nvPr/>
        </p:nvSpPr>
        <p:spPr bwMode="auto">
          <a:xfrm>
            <a:off x="1266825" y="5297488"/>
            <a:ext cx="1006475" cy="398462"/>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Message C</a:t>
            </a:r>
            <a:endParaRPr lang="en-US" sz="1400"/>
          </a:p>
        </p:txBody>
      </p:sp>
      <p:sp>
        <p:nvSpPr>
          <p:cNvPr id="343049" name="Rounded Rectangle 343048"/>
          <p:cNvSpPr>
            <a:spLocks noChangeArrowheads="1"/>
          </p:cNvSpPr>
          <p:nvPr/>
        </p:nvSpPr>
        <p:spPr bwMode="auto">
          <a:xfrm>
            <a:off x="1266825" y="4443413"/>
            <a:ext cx="1006475" cy="398462"/>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Message A</a:t>
            </a:r>
            <a:endParaRPr lang="en-US" sz="1400"/>
          </a:p>
        </p:txBody>
      </p:sp>
    </p:spTree>
    <p:custDataLst>
      <p:tags r:id="rId1"/>
    </p:custDataLst>
  </p:cSld>
  <p:clrMapOvr>
    <a:masterClrMapping/>
  </p:clrMapOvr>
  <p:transition spd="med" advTm="14414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5.27778E-6 -1.85185E-6 C 0.04843 -0.00162 0.09583 -0.00023 0.14409 0.00093 C 0.18315 0.00348 0.22204 0.00255 0.2611 0.00186 C 0.27326 0.00116 0.28489 0.00024 0.29704 -0.00115 C 0.33905 -0.00046 0.38037 0.00093 0.42239 0.00093 " pathEditMode="relative" ptsTypes="ffffA">
                                      <p:cBhvr>
                                        <p:cTn id="6" dur="2000" fill="hold"/>
                                        <p:tgtEl>
                                          <p:spTgt spid="343049"/>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6.66667E-6 3.33333E-6 C 0.0394 -0.00255 0.07864 -0.00764 0.11788 -0.00996 C 0.1276 -0.01158 0.13732 -0.01297 0.14704 -0.01389 C 0.20121 -0.01273 0.1927 -0.01227 0.25902 -0.01482 C 0.27933 -0.01551 0.29965 -0.01991 0.32013 -0.02084 C 0.32413 -0.0213 0.32812 -0.02153 0.33211 -0.02199 C 0.33315 -0.02223 0.33402 -0.02269 0.33506 -0.02292 C 0.34062 -0.02361 0.35156 -0.02477 0.35156 -0.02477 C 0.3552 -0.02662 0.35885 -0.02685 0.36267 -0.02778 C 0.36978 -0.03172 0.37673 -0.03334 0.38437 -0.03473 C 0.39183 -0.03866 0.40173 -0.04167 0.40972 -0.04283 C 0.41041 -0.04352 0.4111 -0.04445 0.41197 -0.04468 C 0.41301 -0.04491 0.41475 -0.04375 0.41475 -0.04375 " pathEditMode="relative" ptsTypes="ffffffffffffA">
                                      <p:cBhvr>
                                        <p:cTn id="10" dur="2000" fill="hold"/>
                                        <p:tgtEl>
                                          <p:spTgt spid="343047"/>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8.33333E-7 -3.7037E-7 C 0.01909 -0.00093 0.03767 -0.00417 0.05659 -0.00602 C 0.06996 -0.01019 0.08628 -0.00926 0.1 -0.01088 C 0.10816 -0.01343 0.11493 -0.01343 0.12378 -0.01389 C 0.14045 -0.01759 0.10937 -0.01088 0.14253 -0.01597 C 0.18125 -0.02176 0.21996 -0.02963 0.25885 -0.0338 C 0.27257 -0.03681 0.26528 -0.03565 0.28055 -0.03681 C 0.30312 -0.04074 0.32569 -0.04583 0.34843 -0.04769 C 0.35468 -0.05023 0.36146 -0.0507 0.36788 -0.05185 C 0.37187 -0.05255 0.37986 -0.0537 0.37986 -0.0537 C 0.3842 -0.05556 0.38802 -0.05671 0.39253 -0.05764 C 0.39635 -0.05949 0.40034 -0.05995 0.40434 -0.06065 C 0.40764 -0.06227 0.41111 -0.06412 0.41406 -0.06667 C 0.41528 -0.07083 0.41718 -0.07107 0.41927 -0.07454 C 0.42048 -0.07639 0.42239 -0.08056 0.42239 -0.08056 " pathEditMode="relative" ptsTypes="ffffffffffffffA">
                                      <p:cBhvr>
                                        <p:cTn id="14" dur="2000" fill="hold"/>
                                        <p:tgtEl>
                                          <p:spTgt spid="34304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7" grpId="0" animBg="1"/>
      <p:bldP spid="343048" grpId="0" animBg="1"/>
      <p:bldP spid="34304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noChangeArrowheads="1"/>
          </p:cNvSpPr>
          <p:nvPr>
            <p:ph type="title"/>
          </p:nvPr>
        </p:nvSpPr>
        <p:spPr>
          <a:xfrm>
            <a:off x="381000" y="228600"/>
            <a:ext cx="8393113" cy="701731"/>
          </a:xfrm>
        </p:spPr>
        <p:txBody>
          <a:bodyPr anchor="ctr">
            <a:normAutofit fontScale="90000"/>
          </a:bodyPr>
          <a:lstStyle/>
          <a:p>
            <a:pPr marL="0" indent="0" defTabSz="914400" eaLnBrk="1" hangingPunct="1">
              <a:spcBef>
                <a:spcPct val="20000"/>
              </a:spcBef>
              <a:spcAft>
                <a:spcPct val="10000"/>
              </a:spcAft>
            </a:pPr>
            <a:r>
              <a:rPr lang="en-GB" sz="4400" dirty="0" smtClean="0">
                <a:sym typeface="Wingdings" pitchFamily="2" charset="2"/>
              </a:rPr>
              <a:t>Instancing, Concurrency, Sessions</a:t>
            </a:r>
            <a:endParaRPr lang="en-US" sz="4400" dirty="0" smtClean="0">
              <a:sym typeface="Wingdings" pitchFamily="2" charset="2"/>
            </a:endParaRPr>
          </a:p>
        </p:txBody>
      </p:sp>
      <p:sp>
        <p:nvSpPr>
          <p:cNvPr id="22531" name="Rounded Rectangle 22530"/>
          <p:cNvSpPr>
            <a:spLocks noChangeArrowheads="1"/>
          </p:cNvSpPr>
          <p:nvPr/>
        </p:nvSpPr>
        <p:spPr bwMode="auto">
          <a:xfrm>
            <a:off x="628650" y="5616575"/>
            <a:ext cx="1401763" cy="514350"/>
          </a:xfrm>
          <a:prstGeom prst="roundRect">
            <a:avLst>
              <a:gd name="adj" fmla="val 16667"/>
            </a:avLst>
          </a:prstGeom>
          <a:gradFill rotWithShape="1">
            <a:gsLst>
              <a:gs pos="0">
                <a:schemeClr val="accent2">
                  <a:lumMod val="40000"/>
                  <a:lumOff val="6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lIns="90000" tIns="46800" rIns="90000" bIns="46800"/>
          <a:lstStyle/>
          <a:p>
            <a:pPr algn="ctr">
              <a:spcBef>
                <a:spcPct val="50000"/>
              </a:spcBef>
            </a:pPr>
            <a:r>
              <a:rPr lang="en-GB" sz="2000"/>
              <a:t>Client</a:t>
            </a:r>
            <a:endParaRPr lang="en-US" sz="2000"/>
          </a:p>
        </p:txBody>
      </p:sp>
      <p:sp>
        <p:nvSpPr>
          <p:cNvPr id="22532" name="Rounded Rectangle 22531"/>
          <p:cNvSpPr>
            <a:spLocks noChangeArrowheads="1"/>
          </p:cNvSpPr>
          <p:nvPr/>
        </p:nvSpPr>
        <p:spPr bwMode="auto">
          <a:xfrm>
            <a:off x="5049838" y="3944938"/>
            <a:ext cx="3571875" cy="2759075"/>
          </a:xfrm>
          <a:prstGeom prst="roundRect">
            <a:avLst>
              <a:gd name="adj" fmla="val 16667"/>
            </a:avLst>
          </a:prstGeom>
          <a:gradFill rotWithShape="1">
            <a:gsLst>
              <a:gs pos="0">
                <a:schemeClr val="accent2">
                  <a:lumMod val="40000"/>
                  <a:lumOff val="6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lIns="90000" tIns="46800" rIns="90000" bIns="46800"/>
          <a:lstStyle/>
          <a:p>
            <a:pPr algn="ctr">
              <a:spcBef>
                <a:spcPct val="50000"/>
              </a:spcBef>
            </a:pPr>
            <a:r>
              <a:rPr lang="en-GB" sz="2000"/>
              <a:t>Service</a:t>
            </a:r>
            <a:endParaRPr lang="en-US" sz="2000"/>
          </a:p>
        </p:txBody>
      </p:sp>
      <p:sp>
        <p:nvSpPr>
          <p:cNvPr id="345094" name="Rounded Rectangle 345093"/>
          <p:cNvSpPr>
            <a:spLocks noChangeArrowheads="1"/>
          </p:cNvSpPr>
          <p:nvPr/>
        </p:nvSpPr>
        <p:spPr bwMode="auto">
          <a:xfrm>
            <a:off x="5370513" y="4546600"/>
            <a:ext cx="2944812" cy="398463"/>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Single Call</a:t>
            </a:r>
            <a:endParaRPr lang="en-US" sz="1400"/>
          </a:p>
        </p:txBody>
      </p:sp>
      <p:sp>
        <p:nvSpPr>
          <p:cNvPr id="345095" name="Rounded Rectangle 345094"/>
          <p:cNvSpPr>
            <a:spLocks noChangeArrowheads="1"/>
          </p:cNvSpPr>
          <p:nvPr/>
        </p:nvSpPr>
        <p:spPr bwMode="auto">
          <a:xfrm>
            <a:off x="5391150" y="5803900"/>
            <a:ext cx="2944813" cy="398463"/>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Single Call</a:t>
            </a:r>
            <a:endParaRPr lang="en-US" sz="1400"/>
          </a:p>
        </p:txBody>
      </p:sp>
      <p:sp>
        <p:nvSpPr>
          <p:cNvPr id="345096" name="Rounded Rectangle 345095"/>
          <p:cNvSpPr>
            <a:spLocks noChangeArrowheads="1"/>
          </p:cNvSpPr>
          <p:nvPr/>
        </p:nvSpPr>
        <p:spPr bwMode="auto">
          <a:xfrm>
            <a:off x="5330825" y="5176838"/>
            <a:ext cx="2944813" cy="398462"/>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Single Call</a:t>
            </a:r>
            <a:endParaRPr lang="en-US" sz="1400"/>
          </a:p>
        </p:txBody>
      </p:sp>
      <p:sp>
        <p:nvSpPr>
          <p:cNvPr id="345097" name="Rounded Rectangle 345096"/>
          <p:cNvSpPr>
            <a:spLocks noChangeArrowheads="1"/>
          </p:cNvSpPr>
          <p:nvPr/>
        </p:nvSpPr>
        <p:spPr bwMode="auto">
          <a:xfrm>
            <a:off x="1266825" y="4870450"/>
            <a:ext cx="1006475" cy="398463"/>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Message B</a:t>
            </a:r>
            <a:endParaRPr lang="en-US" sz="1400"/>
          </a:p>
        </p:txBody>
      </p:sp>
      <p:sp>
        <p:nvSpPr>
          <p:cNvPr id="345098" name="Rounded Rectangle 345097"/>
          <p:cNvSpPr>
            <a:spLocks noChangeArrowheads="1"/>
          </p:cNvSpPr>
          <p:nvPr/>
        </p:nvSpPr>
        <p:spPr bwMode="auto">
          <a:xfrm>
            <a:off x="1266825" y="5297488"/>
            <a:ext cx="1006475" cy="398462"/>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Message C</a:t>
            </a:r>
            <a:endParaRPr lang="en-US" sz="1400"/>
          </a:p>
        </p:txBody>
      </p:sp>
      <p:sp>
        <p:nvSpPr>
          <p:cNvPr id="345099" name="Rounded Rectangle 345098"/>
          <p:cNvSpPr>
            <a:spLocks noChangeArrowheads="1"/>
          </p:cNvSpPr>
          <p:nvPr/>
        </p:nvSpPr>
        <p:spPr bwMode="auto">
          <a:xfrm>
            <a:off x="1266825" y="4443413"/>
            <a:ext cx="1006475" cy="398462"/>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Message A</a:t>
            </a:r>
            <a:endParaRPr lang="en-US" sz="1400"/>
          </a:p>
        </p:txBody>
      </p:sp>
      <p:sp>
        <p:nvSpPr>
          <p:cNvPr id="13" name="Text Placeholder 19"/>
          <p:cNvSpPr>
            <a:spLocks noGrp="1" noChangeArrowheads="1"/>
          </p:cNvSpPr>
          <p:nvPr>
            <p:ph type="body" idx="1"/>
          </p:nvPr>
        </p:nvSpPr>
        <p:spPr>
          <a:xfrm>
            <a:off x="381000" y="1500189"/>
            <a:ext cx="8388350" cy="2214563"/>
          </a:xfrm>
        </p:spPr>
        <p:txBody>
          <a:bodyPr/>
          <a:lstStyle/>
          <a:p>
            <a:pPr marL="357188" indent="-357188" defTabSz="914400" eaLnBrk="1" hangingPunct="1"/>
            <a:r>
              <a:rPr lang="en-GB" dirty="0" smtClean="0">
                <a:sym typeface="Wingdings" pitchFamily="2" charset="2"/>
              </a:rPr>
              <a:t>Service classes can be instantiated: -</a:t>
            </a:r>
            <a:endParaRPr lang="en-US" dirty="0" smtClean="0">
              <a:sym typeface="Wingdings" pitchFamily="2" charset="2"/>
            </a:endParaRPr>
          </a:p>
          <a:p>
            <a:pPr marL="987425" lvl="1" indent="-361950" defTabSz="914400" eaLnBrk="1" hangingPunct="1"/>
            <a:r>
              <a:rPr lang="en-GB" dirty="0" smtClean="0">
                <a:sym typeface="Wingdings" pitchFamily="2" charset="2"/>
              </a:rPr>
              <a:t>Singleton, Per-Call, Per-Session, Shareable</a:t>
            </a:r>
          </a:p>
          <a:p>
            <a:pPr marL="357188" indent="-357188" defTabSz="914400" eaLnBrk="1" hangingPunct="1"/>
            <a:r>
              <a:rPr lang="en-GB" dirty="0" smtClean="0">
                <a:sym typeface="Wingdings" pitchFamily="2" charset="2"/>
              </a:rPr>
              <a:t>Service code can be either: -</a:t>
            </a:r>
          </a:p>
          <a:p>
            <a:pPr marL="987425" lvl="1" indent="-361950" defTabSz="914400" eaLnBrk="1" hangingPunct="1"/>
            <a:r>
              <a:rPr lang="en-GB" dirty="0" smtClean="0">
                <a:sym typeface="Wingdings" pitchFamily="2" charset="2"/>
              </a:rPr>
              <a:t>Single threaded, Re-entrant or Multi-threaded</a:t>
            </a:r>
          </a:p>
        </p:txBody>
      </p:sp>
    </p:spTree>
    <p:custDataLst>
      <p:tags r:id="rId1"/>
    </p:custDataLst>
  </p:cSld>
  <p:clrMapOvr>
    <a:masterClrMapping/>
  </p:clrMapOvr>
  <p:transition spd="med" advTm="1375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5.27778E-6 -1.85185E-6 C 0.04843 -0.00162 0.09583 -0.00023 0.14409 0.00093 C 0.18315 0.00348 0.22204 0.00255 0.2611 0.00186 C 0.27326 0.00116 0.28489 0.00024 0.29704 -0.00115 C 0.33905 -0.00046 0.38037 0.00093 0.42239 0.00093 " pathEditMode="relative" ptsTypes="ffffA">
                                      <p:cBhvr>
                                        <p:cTn id="6" dur="2000" fill="hold"/>
                                        <p:tgtEl>
                                          <p:spTgt spid="345099"/>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45094"/>
                                        </p:tgtEl>
                                        <p:attrNameLst>
                                          <p:attrName>style.visibility</p:attrName>
                                        </p:attrNameLst>
                                      </p:cBhvr>
                                      <p:to>
                                        <p:strVal val="visible"/>
                                      </p:to>
                                    </p:set>
                                    <p:animEffect transition="in" filter="fade">
                                      <p:cBhvr>
                                        <p:cTn id="11" dur="2000"/>
                                        <p:tgtEl>
                                          <p:spTgt spid="345094"/>
                                        </p:tgtEl>
                                      </p:cBhvr>
                                    </p:animEffect>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grpId="0" nodeType="clickEffect">
                                  <p:stCondLst>
                                    <p:cond delay="0"/>
                                  </p:stCondLst>
                                  <p:childTnLst>
                                    <p:animMotion origin="layout" path="M -2.77778E-6 3.33333E-6 C 0.01371 0.00092 0.02743 0.00301 0.04115 0.00393 C 0.08281 0.01041 0.12587 0.01065 0.16788 0.01203 C 0.18958 0.01504 0.2118 0.01643 0.23368 0.01782 C 0.24861 0.02014 0.24253 0.01898 0.25156 0.02083 C 0.25781 0.02523 0.25069 0.02083 0.26042 0.02384 C 0.27344 0.02777 0.28594 0.0324 0.2993 0.03472 C 0.30764 0.03889 0.33576 0.03773 0.34774 0.03889 C 0.35486 0.04097 0.36163 0.04213 0.36875 0.04282 C 0.37847 0.04583 0.38871 0.04583 0.39861 0.04583 " pathEditMode="relative" ptsTypes="fffffffffA">
                                      <p:cBhvr>
                                        <p:cTn id="15" dur="2000" fill="hold"/>
                                        <p:tgtEl>
                                          <p:spTgt spid="345097"/>
                                        </p:tgtEl>
                                        <p:attrNameLst>
                                          <p:attrName>ppt_x</p:attrName>
                                          <p:attrName>ppt_y</p:attrName>
                                        </p:attrNameLst>
                                      </p:cBhvr>
                                    </p:animMotion>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5096"/>
                                        </p:tgtEl>
                                        <p:attrNameLst>
                                          <p:attrName>style.visibility</p:attrName>
                                        </p:attrNameLst>
                                      </p:cBhvr>
                                      <p:to>
                                        <p:strVal val="visible"/>
                                      </p:to>
                                    </p:set>
                                    <p:animEffect transition="in" filter="fade">
                                      <p:cBhvr>
                                        <p:cTn id="20" dur="2000"/>
                                        <p:tgtEl>
                                          <p:spTgt spid="345096"/>
                                        </p:tgtEl>
                                      </p:cBhvr>
                                    </p:animEffec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grpId="0" nodeType="clickEffect">
                                  <p:stCondLst>
                                    <p:cond delay="0"/>
                                  </p:stCondLst>
                                  <p:childTnLst>
                                    <p:animMotion origin="layout" path="M 2.77778E-7 3.7037E-6 C 0.01979 0.00509 0.03923 0.01574 0.05902 0.0199 C 0.07743 0.02384 0.08663 0.02453 0.10225 0.02592 C 0.13628 0.03356 0.11649 0.02986 0.16128 0.03495 C 0.16406 0.03518 0.16944 0.03587 0.16944 0.03587 C 0.18975 0.0405 0.21076 0.04282 0.23142 0.04583 C 0.25677 0.04953 0.28125 0.05717 0.30677 0.05879 C 0.33489 0.06759 0.36545 0.06435 0.3934 0.06481 C 0.40555 0.06782 0.41805 0.06967 0.43055 0.06967 " pathEditMode="relative" ptsTypes="ffffffffA">
                                      <p:cBhvr>
                                        <p:cTn id="24" dur="2000" fill="hold"/>
                                        <p:tgtEl>
                                          <p:spTgt spid="345098"/>
                                        </p:tgtEl>
                                        <p:attrNameLst>
                                          <p:attrName>ppt_x</p:attrName>
                                          <p:attrName>ppt_y</p:attrName>
                                        </p:attrNameLst>
                                      </p:cBhvr>
                                    </p:animMotion>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5095"/>
                                        </p:tgtEl>
                                        <p:attrNameLst>
                                          <p:attrName>style.visibility</p:attrName>
                                        </p:attrNameLst>
                                      </p:cBhvr>
                                      <p:to>
                                        <p:strVal val="visible"/>
                                      </p:to>
                                    </p:set>
                                    <p:animEffect transition="in" filter="fade">
                                      <p:cBhvr>
                                        <p:cTn id="29" dur="2000"/>
                                        <p:tgtEl>
                                          <p:spTgt spid="345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4" grpId="0" animBg="1"/>
      <p:bldP spid="345095" grpId="0" animBg="1"/>
      <p:bldP spid="345096" grpId="0" animBg="1"/>
      <p:bldP spid="345097" grpId="0" animBg="1"/>
      <p:bldP spid="345098" grpId="0" animBg="1"/>
      <p:bldP spid="34509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noChangeArrowheads="1"/>
          </p:cNvSpPr>
          <p:nvPr>
            <p:ph type="title"/>
          </p:nvPr>
        </p:nvSpPr>
        <p:spPr>
          <a:xfrm>
            <a:off x="381000" y="228600"/>
            <a:ext cx="8393113" cy="701731"/>
          </a:xfrm>
        </p:spPr>
        <p:txBody>
          <a:bodyPr anchor="ctr">
            <a:normAutofit fontScale="90000"/>
          </a:bodyPr>
          <a:lstStyle/>
          <a:p>
            <a:pPr marL="0" indent="0" defTabSz="914400" eaLnBrk="1" hangingPunct="1">
              <a:spcBef>
                <a:spcPct val="20000"/>
              </a:spcBef>
              <a:spcAft>
                <a:spcPct val="10000"/>
              </a:spcAft>
            </a:pPr>
            <a:r>
              <a:rPr lang="en-GB" sz="4400" dirty="0" smtClean="0">
                <a:sym typeface="Wingdings" pitchFamily="2" charset="2"/>
              </a:rPr>
              <a:t>Instancing, Concurrency, Sessions</a:t>
            </a:r>
            <a:endParaRPr lang="en-US" sz="4400" dirty="0" smtClean="0">
              <a:sym typeface="Wingdings" pitchFamily="2" charset="2"/>
            </a:endParaRPr>
          </a:p>
        </p:txBody>
      </p:sp>
      <p:sp>
        <p:nvSpPr>
          <p:cNvPr id="23555" name="Rounded Rectangle 23554"/>
          <p:cNvSpPr>
            <a:spLocks noChangeArrowheads="1"/>
          </p:cNvSpPr>
          <p:nvPr/>
        </p:nvSpPr>
        <p:spPr bwMode="auto">
          <a:xfrm>
            <a:off x="628650" y="5616575"/>
            <a:ext cx="1401763" cy="514350"/>
          </a:xfrm>
          <a:prstGeom prst="roundRect">
            <a:avLst>
              <a:gd name="adj" fmla="val 16667"/>
            </a:avLst>
          </a:prstGeom>
          <a:gradFill rotWithShape="1">
            <a:gsLst>
              <a:gs pos="0">
                <a:schemeClr val="accent2">
                  <a:lumMod val="40000"/>
                  <a:lumOff val="6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lIns="90000" tIns="46800" rIns="90000" bIns="46800"/>
          <a:lstStyle/>
          <a:p>
            <a:pPr algn="ctr">
              <a:spcBef>
                <a:spcPct val="50000"/>
              </a:spcBef>
            </a:pPr>
            <a:r>
              <a:rPr lang="en-GB" sz="2000" dirty="0"/>
              <a:t>Client</a:t>
            </a:r>
            <a:endParaRPr lang="en-US" sz="2000" dirty="0"/>
          </a:p>
        </p:txBody>
      </p:sp>
      <p:sp>
        <p:nvSpPr>
          <p:cNvPr id="23556" name="Rounded Rectangle 23555"/>
          <p:cNvSpPr>
            <a:spLocks noChangeArrowheads="1"/>
          </p:cNvSpPr>
          <p:nvPr/>
        </p:nvSpPr>
        <p:spPr bwMode="auto">
          <a:xfrm>
            <a:off x="5049838" y="3944938"/>
            <a:ext cx="3571875" cy="2759075"/>
          </a:xfrm>
          <a:prstGeom prst="roundRect">
            <a:avLst>
              <a:gd name="adj" fmla="val 16667"/>
            </a:avLst>
          </a:prstGeom>
          <a:gradFill rotWithShape="1">
            <a:gsLst>
              <a:gs pos="0">
                <a:schemeClr val="accent2">
                  <a:lumMod val="40000"/>
                  <a:lumOff val="60000"/>
                </a:schemeClr>
              </a:gs>
              <a:gs pos="50000">
                <a:schemeClr val="accent2">
                  <a:lumMod val="75000"/>
                </a:schemeClr>
              </a:gs>
              <a:gs pos="100000">
                <a:schemeClr val="accent2">
                  <a:lumMod val="50000"/>
                </a:schemeClr>
              </a:gs>
            </a:gsLst>
            <a:lin ang="2700000" scaled="1"/>
          </a:gradFill>
          <a:ln w="19050" algn="ctr">
            <a:solidFill>
              <a:srgbClr val="FFFFFF"/>
            </a:solidFill>
            <a:round/>
            <a:headEnd/>
            <a:tailEnd/>
          </a:ln>
        </p:spPr>
        <p:txBody>
          <a:bodyPr lIns="90000" tIns="46800" rIns="90000" bIns="46800"/>
          <a:lstStyle/>
          <a:p>
            <a:pPr algn="ctr">
              <a:spcBef>
                <a:spcPct val="50000"/>
              </a:spcBef>
            </a:pPr>
            <a:r>
              <a:rPr lang="en-GB" sz="2000"/>
              <a:t>Service</a:t>
            </a:r>
            <a:endParaRPr lang="en-US" sz="2000"/>
          </a:p>
        </p:txBody>
      </p:sp>
      <p:sp>
        <p:nvSpPr>
          <p:cNvPr id="347142" name="Rounded Rectangle 347141"/>
          <p:cNvSpPr>
            <a:spLocks noChangeArrowheads="1"/>
          </p:cNvSpPr>
          <p:nvPr/>
        </p:nvSpPr>
        <p:spPr bwMode="auto">
          <a:xfrm>
            <a:off x="5360988" y="4614863"/>
            <a:ext cx="2944812" cy="398462"/>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Per Session</a:t>
            </a:r>
            <a:endParaRPr lang="en-US" sz="1400"/>
          </a:p>
        </p:txBody>
      </p:sp>
      <p:sp>
        <p:nvSpPr>
          <p:cNvPr id="347143" name="Rounded Rectangle 347142"/>
          <p:cNvSpPr>
            <a:spLocks noChangeArrowheads="1"/>
          </p:cNvSpPr>
          <p:nvPr/>
        </p:nvSpPr>
        <p:spPr bwMode="auto">
          <a:xfrm>
            <a:off x="1266825" y="4870450"/>
            <a:ext cx="1006475" cy="398463"/>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Message B</a:t>
            </a:r>
            <a:endParaRPr lang="en-US" sz="1400"/>
          </a:p>
        </p:txBody>
      </p:sp>
      <p:sp>
        <p:nvSpPr>
          <p:cNvPr id="347144" name="Rounded Rectangle 347143"/>
          <p:cNvSpPr>
            <a:spLocks noChangeArrowheads="1"/>
          </p:cNvSpPr>
          <p:nvPr/>
        </p:nvSpPr>
        <p:spPr bwMode="auto">
          <a:xfrm>
            <a:off x="1266825" y="4443413"/>
            <a:ext cx="1006475" cy="398462"/>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Message A</a:t>
            </a:r>
            <a:endParaRPr lang="en-US" sz="1400"/>
          </a:p>
        </p:txBody>
      </p:sp>
      <p:sp>
        <p:nvSpPr>
          <p:cNvPr id="23560" name="Left Brace 23559"/>
          <p:cNvSpPr>
            <a:spLocks/>
          </p:cNvSpPr>
          <p:nvPr/>
        </p:nvSpPr>
        <p:spPr bwMode="auto">
          <a:xfrm>
            <a:off x="908050" y="4373563"/>
            <a:ext cx="244475" cy="922337"/>
          </a:xfrm>
          <a:prstGeom prst="leftBrace">
            <a:avLst>
              <a:gd name="adj1" fmla="val 31439"/>
              <a:gd name="adj2" fmla="val 50000"/>
            </a:avLst>
          </a:prstGeom>
          <a:noFill/>
          <a:ln w="38100" algn="ctr">
            <a:solidFill>
              <a:schemeClr val="tx1"/>
            </a:solidFill>
            <a:round/>
            <a:headEnd/>
            <a:tailEnd/>
          </a:ln>
        </p:spPr>
        <p:txBody>
          <a:bodyPr wrap="none" lIns="90000" tIns="46800" rIns="90000" bIns="46800" anchor="ctr"/>
          <a:lstStyle/>
          <a:p>
            <a:endParaRPr lang="en-US">
              <a:solidFill>
                <a:srgbClr val="000000"/>
              </a:solidFill>
            </a:endParaRPr>
          </a:p>
        </p:txBody>
      </p:sp>
      <p:sp>
        <p:nvSpPr>
          <p:cNvPr id="23561" name="TextBox 23560"/>
          <p:cNvSpPr txBox="1">
            <a:spLocks noChangeArrowheads="1"/>
          </p:cNvSpPr>
          <p:nvPr/>
        </p:nvSpPr>
        <p:spPr bwMode="auto">
          <a:xfrm>
            <a:off x="0" y="4430713"/>
            <a:ext cx="1042988" cy="396875"/>
          </a:xfrm>
          <a:prstGeom prst="rect">
            <a:avLst/>
          </a:prstGeom>
          <a:noFill/>
          <a:ln w="9525">
            <a:noFill/>
            <a:miter lim="800000"/>
            <a:headEnd/>
            <a:tailEnd/>
          </a:ln>
        </p:spPr>
        <p:txBody>
          <a:bodyPr wrap="none" lIns="90000" tIns="46800" rIns="90000" bIns="46800">
            <a:spAutoFit/>
          </a:bodyPr>
          <a:lstStyle/>
          <a:p>
            <a:pPr algn="ctr">
              <a:spcBef>
                <a:spcPct val="50000"/>
              </a:spcBef>
            </a:pPr>
            <a:r>
              <a:rPr lang="en-GB" sz="2000"/>
              <a:t>session</a:t>
            </a:r>
            <a:endParaRPr lang="en-US" sz="2000"/>
          </a:p>
        </p:txBody>
      </p:sp>
      <p:sp>
        <p:nvSpPr>
          <p:cNvPr id="347147" name="Rounded Rectangle 347146"/>
          <p:cNvSpPr>
            <a:spLocks noChangeArrowheads="1"/>
          </p:cNvSpPr>
          <p:nvPr/>
        </p:nvSpPr>
        <p:spPr bwMode="auto">
          <a:xfrm>
            <a:off x="5360988" y="5119688"/>
            <a:ext cx="2944812" cy="398462"/>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Per Session</a:t>
            </a:r>
            <a:endParaRPr lang="en-US" sz="1400"/>
          </a:p>
        </p:txBody>
      </p:sp>
      <p:sp>
        <p:nvSpPr>
          <p:cNvPr id="347148" name="Rounded Rectangle 347147"/>
          <p:cNvSpPr>
            <a:spLocks noChangeArrowheads="1"/>
          </p:cNvSpPr>
          <p:nvPr/>
        </p:nvSpPr>
        <p:spPr bwMode="auto">
          <a:xfrm>
            <a:off x="1266825" y="5297488"/>
            <a:ext cx="1006475" cy="398462"/>
          </a:xfrm>
          <a:prstGeom prst="roundRect">
            <a:avLst>
              <a:gd name="adj" fmla="val 50000"/>
            </a:avLst>
          </a:prstGeom>
          <a:gradFill rotWithShape="1">
            <a:gsLst>
              <a:gs pos="0">
                <a:srgbClr val="811102"/>
              </a:gs>
              <a:gs pos="100000">
                <a:schemeClr val="bg2"/>
              </a:gs>
            </a:gsLst>
            <a:lin ang="2700000" scaled="1"/>
          </a:gradFill>
          <a:ln w="19050" algn="ctr">
            <a:solidFill>
              <a:srgbClr val="FFFFFF"/>
            </a:solidFill>
            <a:round/>
            <a:headEnd/>
            <a:tailEnd/>
          </a:ln>
        </p:spPr>
        <p:txBody>
          <a:bodyPr wrap="none" lIns="90000" tIns="46800" rIns="90000" bIns="46800" anchor="ctr"/>
          <a:lstStyle/>
          <a:p>
            <a:pPr algn="ctr">
              <a:spcBef>
                <a:spcPct val="50000"/>
              </a:spcBef>
            </a:pPr>
            <a:r>
              <a:rPr lang="en-GB" sz="1400"/>
              <a:t>Message C</a:t>
            </a:r>
            <a:endParaRPr lang="en-US" sz="1400"/>
          </a:p>
        </p:txBody>
      </p:sp>
      <p:sp>
        <p:nvSpPr>
          <p:cNvPr id="14" name="Text Placeholder 19"/>
          <p:cNvSpPr>
            <a:spLocks noGrp="1" noChangeArrowheads="1"/>
          </p:cNvSpPr>
          <p:nvPr>
            <p:ph type="body" idx="1"/>
          </p:nvPr>
        </p:nvSpPr>
        <p:spPr>
          <a:xfrm>
            <a:off x="381000" y="1500189"/>
            <a:ext cx="8388350" cy="2214563"/>
          </a:xfrm>
        </p:spPr>
        <p:txBody>
          <a:bodyPr/>
          <a:lstStyle/>
          <a:p>
            <a:pPr marL="357188" indent="-357188" defTabSz="914400" eaLnBrk="1" hangingPunct="1"/>
            <a:r>
              <a:rPr lang="en-GB" dirty="0" smtClean="0">
                <a:sym typeface="Wingdings" pitchFamily="2" charset="2"/>
              </a:rPr>
              <a:t>Service classes can be instantiated: -</a:t>
            </a:r>
            <a:endParaRPr lang="en-US" dirty="0" smtClean="0">
              <a:sym typeface="Wingdings" pitchFamily="2" charset="2"/>
            </a:endParaRPr>
          </a:p>
          <a:p>
            <a:pPr marL="987425" lvl="1" indent="-361950" defTabSz="914400" eaLnBrk="1" hangingPunct="1"/>
            <a:r>
              <a:rPr lang="en-GB" dirty="0" smtClean="0">
                <a:sym typeface="Wingdings" pitchFamily="2" charset="2"/>
              </a:rPr>
              <a:t>Singleton, Per-Call, Per-Session, Shareable</a:t>
            </a:r>
          </a:p>
          <a:p>
            <a:pPr marL="357188" indent="-357188" defTabSz="914400" eaLnBrk="1" hangingPunct="1"/>
            <a:r>
              <a:rPr lang="en-GB" dirty="0" smtClean="0">
                <a:sym typeface="Wingdings" pitchFamily="2" charset="2"/>
              </a:rPr>
              <a:t>Service code can be either: -</a:t>
            </a:r>
          </a:p>
          <a:p>
            <a:pPr marL="987425" lvl="1" indent="-361950" defTabSz="914400" eaLnBrk="1" hangingPunct="1"/>
            <a:r>
              <a:rPr lang="en-GB" dirty="0" smtClean="0">
                <a:sym typeface="Wingdings" pitchFamily="2" charset="2"/>
              </a:rPr>
              <a:t>Single threaded, Re-entrant or Multi-threaded</a:t>
            </a: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88889E-6 -1.85185E-6 C 0.01597 0.0051 0.03194 0.0051 0.04844 0.00579 C 0.06875 0.00973 0.08924 0.01065 0.10972 0.01181 C 0.13125 0.01574 0.15382 0.01505 0.17535 0.01574 C 0.26372 0.02431 0.18333 0.0169 0.41719 0.0169 " pathEditMode="relative" ptsTypes="ffffA">
                                      <p:cBhvr>
                                        <p:cTn id="6" dur="2000" fill="hold"/>
                                        <p:tgtEl>
                                          <p:spTgt spid="347144"/>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2.77778E-6 3.33333E-6 C 0.04132 -0.00209 0.07917 -0.00579 0.12014 -0.01088 C 0.14271 -0.01366 0.16545 -0.01968 0.18819 -0.01991 C 0.25503 -0.02084 0.32205 -0.02107 0.38889 -0.02199 C 0.39427 -0.02269 0.39983 -0.02315 0.40521 -0.02385 C 0.40746 -0.02408 0.40972 -0.02431 0.41198 -0.02477 C 0.41354 -0.025 0.41649 -0.02593 0.41649 -0.02593 " pathEditMode="relative" ptsTypes="ffffffA">
                                      <p:cBhvr>
                                        <p:cTn id="10" dur="2000" fill="hold"/>
                                        <p:tgtEl>
                                          <p:spTgt spid="347143"/>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2000"/>
                                        <p:tgtEl>
                                          <p:spTgt spid="347142"/>
                                        </p:tgtEl>
                                      </p:cBhvr>
                                    </p:animEffect>
                                    <p:set>
                                      <p:cBhvr>
                                        <p:cTn id="15" dur="1" fill="hold">
                                          <p:stCondLst>
                                            <p:cond delay="1999"/>
                                          </p:stCondLst>
                                        </p:cTn>
                                        <p:tgtEl>
                                          <p:spTgt spid="347142"/>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2000"/>
                                        <p:tgtEl>
                                          <p:spTgt spid="347144"/>
                                        </p:tgtEl>
                                      </p:cBhvr>
                                    </p:animEffect>
                                    <p:set>
                                      <p:cBhvr>
                                        <p:cTn id="18" dur="1" fill="hold">
                                          <p:stCondLst>
                                            <p:cond delay="1999"/>
                                          </p:stCondLst>
                                        </p:cTn>
                                        <p:tgtEl>
                                          <p:spTgt spid="347144"/>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2000"/>
                                        <p:tgtEl>
                                          <p:spTgt spid="347143"/>
                                        </p:tgtEl>
                                      </p:cBhvr>
                                    </p:animEffect>
                                    <p:set>
                                      <p:cBhvr>
                                        <p:cTn id="21" dur="1" fill="hold">
                                          <p:stCondLst>
                                            <p:cond delay="1999"/>
                                          </p:stCondLst>
                                        </p:cTn>
                                        <p:tgtEl>
                                          <p:spTgt spid="34714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0" presetClass="path" presetSubtype="0" accel="50000" decel="50000" fill="hold" grpId="0" nodeType="clickEffect">
                                  <p:stCondLst>
                                    <p:cond delay="0"/>
                                  </p:stCondLst>
                                  <p:childTnLst>
                                    <p:animMotion origin="layout" path="M -1.66667E-6 3.7037E-6 C 0.01476 0.00115 0.02951 0.00069 0.0441 0.00324 C 0.09496 3.7037E-6 0.14618 -0.00163 0.19705 -0.00602 C 0.22587 -0.00857 0.25451 -0.01413 0.28333 -0.01598 C 0.30694 -0.02084 0.32778 -0.02061 0.35243 -0.02107 C 0.37066 -0.02315 0.38923 -0.02408 0.40764 -0.02408 " pathEditMode="relative" ptsTypes="fffffA">
                                      <p:cBhvr>
                                        <p:cTn id="25" dur="2000" fill="hold"/>
                                        <p:tgtEl>
                                          <p:spTgt spid="347148"/>
                                        </p:tgtEl>
                                        <p:attrNameLst>
                                          <p:attrName>ppt_x</p:attrName>
                                          <p:attrName>ppt_y</p:attrName>
                                        </p:attrNameLst>
                                      </p:cBhvr>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47147"/>
                                        </p:tgtEl>
                                        <p:attrNameLst>
                                          <p:attrName>style.visibility</p:attrName>
                                        </p:attrNameLst>
                                      </p:cBhvr>
                                      <p:to>
                                        <p:strVal val="visible"/>
                                      </p:to>
                                    </p:set>
                                    <p:animEffect transition="in" filter="fade">
                                      <p:cBhvr>
                                        <p:cTn id="30" dur="2000"/>
                                        <p:tgtEl>
                                          <p:spTgt spid="347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42" grpId="0" animBg="1"/>
      <p:bldP spid="347143" grpId="0" animBg="1"/>
      <p:bldP spid="347143" grpId="1" animBg="1"/>
      <p:bldP spid="347144" grpId="0" animBg="1"/>
      <p:bldP spid="347144" grpId="1" animBg="1"/>
      <p:bldP spid="347147" grpId="0" animBg="1"/>
      <p:bldP spid="34714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49808" y="3000372"/>
            <a:ext cx="8013192" cy="1636776"/>
          </a:xfrm>
        </p:spPr>
        <p:txBody>
          <a:bodyPr>
            <a:normAutofit/>
          </a:bodyPr>
          <a:lstStyle/>
          <a:p>
            <a:r>
              <a:rPr lang="en-GB" sz="6000" dirty="0" smtClean="0">
                <a:solidFill>
                  <a:schemeClr val="accent1">
                    <a:lumMod val="60000"/>
                    <a:lumOff val="40000"/>
                  </a:schemeClr>
                </a:solidFill>
              </a:rPr>
              <a:t>More WCF</a:t>
            </a:r>
            <a:endParaRPr lang="en-GB" sz="6000" dirty="0">
              <a:solidFill>
                <a:schemeClr val="accent1">
                  <a:lumMod val="60000"/>
                  <a:lumOff val="40000"/>
                </a:schemeClr>
              </a:solidFill>
            </a:endParaRPr>
          </a:p>
        </p:txBody>
      </p:sp>
      <p:sp>
        <p:nvSpPr>
          <p:cNvPr id="6" name="Text Placeholder 5"/>
          <p:cNvSpPr>
            <a:spLocks noGrp="1"/>
          </p:cNvSpPr>
          <p:nvPr>
            <p:ph type="body" idx="1"/>
          </p:nvPr>
        </p:nvSpPr>
        <p:spPr>
          <a:xfrm>
            <a:off x="642910" y="571480"/>
            <a:ext cx="8022336" cy="1643074"/>
          </a:xfrm>
        </p:spPr>
        <p:txBody>
          <a:bodyPr>
            <a:noAutofit/>
          </a:bodyPr>
          <a:lstStyle/>
          <a:p>
            <a:r>
              <a:rPr lang="en-GB" sz="9600" dirty="0" smtClean="0">
                <a:effectLst>
                  <a:innerShdw blurRad="63500" dist="50800" dir="2700000">
                    <a:prstClr val="black">
                      <a:alpha val="50000"/>
                    </a:prstClr>
                  </a:innerShdw>
                  <a:reflection blurRad="6350" stA="55000" endA="300" endPos="45500" dir="5400000" sy="-100000" algn="bl" rotWithShape="0"/>
                </a:effectLst>
              </a:rPr>
              <a:t>Demo</a:t>
            </a:r>
            <a:endParaRPr lang="en-GB" sz="9600" dirty="0">
              <a:effectLst>
                <a:innerShdw blurRad="63500" dist="50800" dir="2700000">
                  <a:prstClr val="black">
                    <a:alpha val="50000"/>
                  </a:prstClr>
                </a:innerShdw>
                <a:reflection blurRad="6350" stA="55000" endA="300" endPos="45500" dir="5400000" sy="-100000" algn="bl" rotWithShape="0"/>
              </a:effectLst>
            </a:endParaRPr>
          </a:p>
        </p:txBody>
      </p:sp>
    </p:spTree>
  </p:cSld>
  <p:clrMapOvr>
    <a:masterClrMapping/>
  </p:clrMapOvr>
  <p:transition advTm="54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normAutofit/>
          </a:bodyPr>
          <a:lstStyle/>
          <a:p>
            <a:r>
              <a:rPr lang="en-GB" dirty="0" smtClean="0"/>
              <a:t>Windows </a:t>
            </a:r>
            <a:r>
              <a:rPr lang="en-GB" dirty="0" smtClean="0"/>
              <a:t>Communication Foundation</a:t>
            </a:r>
          </a:p>
          <a:p>
            <a:pPr lvl="1"/>
            <a:r>
              <a:rPr lang="en-GB" dirty="0" smtClean="0"/>
              <a:t>Unified, highly extensible messaging API</a:t>
            </a:r>
          </a:p>
          <a:p>
            <a:pPr lvl="1"/>
            <a:r>
              <a:rPr lang="en-GB" dirty="0" smtClean="0"/>
              <a:t>FX3.5 adds non-SOAP messaging</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advTm="5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4|15.6|9.8|12.4|10.8|3.8|11.4|6.4|1.6"/>
</p:tagLst>
</file>

<file path=ppt/tags/tag2.xml><?xml version="1.0" encoding="utf-8"?>
<p:tagLst xmlns:a="http://schemas.openxmlformats.org/drawingml/2006/main" xmlns:r="http://schemas.openxmlformats.org/officeDocument/2006/relationships" xmlns:p="http://schemas.openxmlformats.org/presentationml/2006/main">
  <p:tag name="TIMING" val="|1.7|40.2|7.9|21.8"/>
</p:tagLst>
</file>

<file path=ppt/tags/tag3.xml><?xml version="1.0" encoding="utf-8"?>
<p:tagLst xmlns:a="http://schemas.openxmlformats.org/drawingml/2006/main" xmlns:r="http://schemas.openxmlformats.org/officeDocument/2006/relationships" xmlns:p="http://schemas.openxmlformats.org/presentationml/2006/main">
  <p:tag name="TIMING" val="|133.2|4.8|3.2"/>
</p:tagLst>
</file>

<file path=ppt/tags/tag4.xml><?xml version="1.0" encoding="utf-8"?>
<p:tagLst xmlns:a="http://schemas.openxmlformats.org/drawingml/2006/main" xmlns:r="http://schemas.openxmlformats.org/officeDocument/2006/relationships" xmlns:p="http://schemas.openxmlformats.org/presentationml/2006/main">
  <p:tag name="TIMING" val="|1.4|3.5|1.4|1.2|1.2|1.6|1.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55224E7602F446AE2D901AEFF02043" ma:contentTypeVersion="0" ma:contentTypeDescription="Create a new document." ma:contentTypeScope="" ma:versionID="f49b9464978ec72d243904ffcd98785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1FA870-305A-465B-B495-8C69048F8C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007D9433-32C2-406C-9FFC-27AD780445F3}">
  <ds:schemaRefs>
    <ds:schemaRef ds:uri="http://schemas.microsoft.com/office/2006/metadata/properties"/>
  </ds:schemaRefs>
</ds:datastoreItem>
</file>

<file path=customXml/itemProps3.xml><?xml version="1.0" encoding="utf-8"?>
<ds:datastoreItem xmlns:ds="http://schemas.openxmlformats.org/officeDocument/2006/customXml" ds:itemID="{C6B3854B-3585-4816-8C44-6E5F7485391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Module</Template>
  <TotalTime>2594</TotalTime>
  <Words>369</Words>
  <Application>Microsoft Office PowerPoint</Application>
  <PresentationFormat>On-screen Show (4:3)</PresentationFormat>
  <Paragraphs>147</Paragraphs>
  <Slides>13</Slides>
  <Notes>7</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Module</vt:lpstr>
      <vt:lpstr>Windows Communication Foundation</vt:lpstr>
      <vt:lpstr>Communications</vt:lpstr>
      <vt:lpstr>Distributed Applications</vt:lpstr>
      <vt:lpstr>Mechanics of Communication</vt:lpstr>
      <vt:lpstr>Mechanics of Communication</vt:lpstr>
      <vt:lpstr>Basic WCF</vt:lpstr>
      <vt:lpstr>WCF – sketched architecture</vt:lpstr>
      <vt:lpstr>Instancing, Concurrency, Sessions</vt:lpstr>
      <vt:lpstr>Instancing, Concurrency, Sessions</vt:lpstr>
      <vt:lpstr>Instancing, Concurrency, Sessions</vt:lpstr>
      <vt:lpstr>More WCF</vt:lpstr>
      <vt:lpstr>Summary</vt:lpstr>
      <vt:lpstr>Slide 13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Mike Taulty</dc:creator>
  <cp:lastModifiedBy>Martin Parry</cp:lastModifiedBy>
  <cp:revision>262</cp:revision>
  <dcterms:created xsi:type="dcterms:W3CDTF">2007-02-02T15:15:48Z</dcterms:created>
  <dcterms:modified xsi:type="dcterms:W3CDTF">2007-06-17T19:26:53Z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0x0101006B55224E7602F446AE2D901AEFF02043</vt:lpwstr>
  </property>
</Properties>
</file>