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6" r:id="rId4"/>
  </p:sldMasterIdLst>
  <p:notesMasterIdLst>
    <p:notesMasterId r:id="rId27"/>
  </p:notesMasterIdLst>
  <p:handoutMasterIdLst>
    <p:handoutMasterId r:id="rId28"/>
  </p:handoutMasterIdLst>
  <p:sldIdLst>
    <p:sldId id="366" r:id="rId5"/>
    <p:sldId id="336" r:id="rId6"/>
    <p:sldId id="354" r:id="rId7"/>
    <p:sldId id="341" r:id="rId8"/>
    <p:sldId id="339" r:id="rId9"/>
    <p:sldId id="340" r:id="rId10"/>
    <p:sldId id="342" r:id="rId11"/>
    <p:sldId id="343" r:id="rId12"/>
    <p:sldId id="344" r:id="rId13"/>
    <p:sldId id="358" r:id="rId14"/>
    <p:sldId id="359" r:id="rId15"/>
    <p:sldId id="360" r:id="rId16"/>
    <p:sldId id="364" r:id="rId17"/>
    <p:sldId id="365" r:id="rId18"/>
    <p:sldId id="361" r:id="rId19"/>
    <p:sldId id="362" r:id="rId20"/>
    <p:sldId id="367" r:id="rId21"/>
    <p:sldId id="346" r:id="rId22"/>
    <p:sldId id="356" r:id="rId23"/>
    <p:sldId id="357" r:id="rId24"/>
    <p:sldId id="353" r:id="rId25"/>
    <p:sldId id="317" r:id="rId26"/>
  </p:sldIdLst>
  <p:sldSz cx="9144000" cy="6858000" type="screen4x3"/>
  <p:notesSz cx="6946900" cy="10083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E48578"/>
    <a:srgbClr val="A90F0B"/>
    <a:srgbClr val="D95543"/>
    <a:srgbClr val="BB0101"/>
    <a:srgbClr val="D74C39"/>
    <a:srgbClr val="FFFFCC"/>
    <a:srgbClr val="910C09"/>
    <a:srgbClr val="DD0101"/>
    <a:srgbClr val="4F0705"/>
    <a:srgbClr val="911717"/>
  </p:clrMru>
</p:presentationPr>
</file>

<file path=ppt/tableStyles.xml><?xml version="1.0" encoding="utf-8"?>
<a:tblStyleLst xmlns:a="http://schemas.openxmlformats.org/drawingml/2006/main" def="{5C22544A-7EE6-4342-B048-85BDC9FD1C3A}">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3560" autoAdjust="0"/>
    <p:restoredTop sz="99259" autoAdjust="0"/>
  </p:normalViewPr>
  <p:slideViewPr>
    <p:cSldViewPr>
      <p:cViewPr>
        <p:scale>
          <a:sx n="100" d="100"/>
          <a:sy n="100" d="100"/>
        </p:scale>
        <p:origin x="-486" y="1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0323" cy="504190"/>
          </a:xfrm>
          <a:prstGeom prst="rect">
            <a:avLst/>
          </a:prstGeom>
        </p:spPr>
        <p:txBody>
          <a:bodyPr vert="horz" lIns="97310" tIns="48655" rIns="97310" bIns="48655" rtlCol="0"/>
          <a:lstStyle>
            <a:lvl1pPr algn="l">
              <a:defRPr sz="1300"/>
            </a:lvl1pPr>
          </a:lstStyle>
          <a:p>
            <a:endParaRPr lang="en-GB"/>
          </a:p>
        </p:txBody>
      </p:sp>
      <p:sp>
        <p:nvSpPr>
          <p:cNvPr id="3" name="Date Placeholder 2"/>
          <p:cNvSpPr>
            <a:spLocks noGrp="1"/>
          </p:cNvSpPr>
          <p:nvPr>
            <p:ph type="dt" sz="quarter" idx="1"/>
          </p:nvPr>
        </p:nvSpPr>
        <p:spPr>
          <a:xfrm>
            <a:off x="3934969" y="0"/>
            <a:ext cx="3010323" cy="504190"/>
          </a:xfrm>
          <a:prstGeom prst="rect">
            <a:avLst/>
          </a:prstGeom>
        </p:spPr>
        <p:txBody>
          <a:bodyPr vert="horz" lIns="97310" tIns="48655" rIns="97310" bIns="48655" rtlCol="0"/>
          <a:lstStyle>
            <a:lvl1pPr algn="r">
              <a:defRPr sz="1300"/>
            </a:lvl1pPr>
          </a:lstStyle>
          <a:p>
            <a:fld id="{33C7AF00-2ABB-4E5A-B3A4-D859C755C751}" type="datetimeFigureOut">
              <a:rPr lang="en-US" smtClean="0"/>
              <a:pPr/>
              <a:t>6/17/2007</a:t>
            </a:fld>
            <a:endParaRPr lang="en-GB"/>
          </a:p>
        </p:txBody>
      </p:sp>
      <p:sp>
        <p:nvSpPr>
          <p:cNvPr id="4" name="Footer Placeholder 3"/>
          <p:cNvSpPr>
            <a:spLocks noGrp="1"/>
          </p:cNvSpPr>
          <p:nvPr>
            <p:ph type="ftr" sz="quarter" idx="2"/>
          </p:nvPr>
        </p:nvSpPr>
        <p:spPr>
          <a:xfrm>
            <a:off x="0" y="9577860"/>
            <a:ext cx="3010323" cy="504190"/>
          </a:xfrm>
          <a:prstGeom prst="rect">
            <a:avLst/>
          </a:prstGeom>
        </p:spPr>
        <p:txBody>
          <a:bodyPr vert="horz" lIns="97310" tIns="48655" rIns="97310" bIns="48655" rtlCol="0" anchor="b"/>
          <a:lstStyle>
            <a:lvl1pPr algn="l">
              <a:defRPr sz="1300"/>
            </a:lvl1pPr>
          </a:lstStyle>
          <a:p>
            <a:endParaRPr lang="en-GB"/>
          </a:p>
        </p:txBody>
      </p:sp>
      <p:sp>
        <p:nvSpPr>
          <p:cNvPr id="5" name="Slide Number Placeholder 4"/>
          <p:cNvSpPr>
            <a:spLocks noGrp="1"/>
          </p:cNvSpPr>
          <p:nvPr>
            <p:ph type="sldNum" sz="quarter" idx="3"/>
          </p:nvPr>
        </p:nvSpPr>
        <p:spPr>
          <a:xfrm>
            <a:off x="3934969" y="9577860"/>
            <a:ext cx="3010323" cy="504190"/>
          </a:xfrm>
          <a:prstGeom prst="rect">
            <a:avLst/>
          </a:prstGeom>
        </p:spPr>
        <p:txBody>
          <a:bodyPr vert="horz" lIns="97310" tIns="48655" rIns="97310" bIns="48655" rtlCol="0" anchor="b"/>
          <a:lstStyle>
            <a:lvl1pPr algn="r">
              <a:defRPr sz="1300"/>
            </a:lvl1pPr>
          </a:lstStyle>
          <a:p>
            <a:fld id="{27752D49-B8BA-4F1E-93CA-F5B882EC87E2}"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0323" cy="504190"/>
          </a:xfrm>
          <a:prstGeom prst="rect">
            <a:avLst/>
          </a:prstGeom>
        </p:spPr>
        <p:txBody>
          <a:bodyPr vert="horz" lIns="97310" tIns="48655" rIns="97310" bIns="48655" rtlCol="0"/>
          <a:lstStyle>
            <a:lvl1pPr algn="l">
              <a:defRPr sz="1300"/>
            </a:lvl1pPr>
          </a:lstStyle>
          <a:p>
            <a:endParaRPr lang="en-GB"/>
          </a:p>
        </p:txBody>
      </p:sp>
      <p:sp>
        <p:nvSpPr>
          <p:cNvPr id="3" name="Date Placeholder 2"/>
          <p:cNvSpPr>
            <a:spLocks noGrp="1"/>
          </p:cNvSpPr>
          <p:nvPr>
            <p:ph type="dt" idx="1"/>
          </p:nvPr>
        </p:nvSpPr>
        <p:spPr>
          <a:xfrm>
            <a:off x="3934969" y="0"/>
            <a:ext cx="3010323" cy="504190"/>
          </a:xfrm>
          <a:prstGeom prst="rect">
            <a:avLst/>
          </a:prstGeom>
        </p:spPr>
        <p:txBody>
          <a:bodyPr vert="horz" lIns="97310" tIns="48655" rIns="97310" bIns="48655" rtlCol="0"/>
          <a:lstStyle>
            <a:lvl1pPr algn="r">
              <a:defRPr sz="1300"/>
            </a:lvl1pPr>
          </a:lstStyle>
          <a:p>
            <a:fld id="{327F40CA-37FA-439B-A180-255BC43D5227}" type="datetimeFigureOut">
              <a:rPr lang="en-US" smtClean="0"/>
              <a:pPr/>
              <a:t>6/17/2007</a:t>
            </a:fld>
            <a:endParaRPr lang="en-GB"/>
          </a:p>
        </p:txBody>
      </p:sp>
      <p:sp>
        <p:nvSpPr>
          <p:cNvPr id="4" name="Slide Image Placeholder 3"/>
          <p:cNvSpPr>
            <a:spLocks noGrp="1" noRot="1" noChangeAspect="1"/>
          </p:cNvSpPr>
          <p:nvPr>
            <p:ph type="sldImg" idx="2"/>
          </p:nvPr>
        </p:nvSpPr>
        <p:spPr>
          <a:xfrm>
            <a:off x="952500" y="755650"/>
            <a:ext cx="5041900" cy="3781425"/>
          </a:xfrm>
          <a:prstGeom prst="rect">
            <a:avLst/>
          </a:prstGeom>
          <a:noFill/>
          <a:ln w="12700">
            <a:solidFill>
              <a:prstClr val="black"/>
            </a:solidFill>
          </a:ln>
        </p:spPr>
        <p:txBody>
          <a:bodyPr vert="horz" lIns="97310" tIns="48655" rIns="97310" bIns="48655" rtlCol="0" anchor="ctr"/>
          <a:lstStyle/>
          <a:p>
            <a:endParaRPr lang="en-GB"/>
          </a:p>
        </p:txBody>
      </p:sp>
      <p:sp>
        <p:nvSpPr>
          <p:cNvPr id="5" name="Notes Placeholder 4"/>
          <p:cNvSpPr>
            <a:spLocks noGrp="1"/>
          </p:cNvSpPr>
          <p:nvPr>
            <p:ph type="body" sz="quarter" idx="3"/>
          </p:nvPr>
        </p:nvSpPr>
        <p:spPr>
          <a:xfrm>
            <a:off x="694690" y="4789805"/>
            <a:ext cx="5557520" cy="4537710"/>
          </a:xfrm>
          <a:prstGeom prst="rect">
            <a:avLst/>
          </a:prstGeom>
        </p:spPr>
        <p:txBody>
          <a:bodyPr vert="horz" lIns="97310" tIns="48655" rIns="97310" bIns="4865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77860"/>
            <a:ext cx="3010323" cy="504190"/>
          </a:xfrm>
          <a:prstGeom prst="rect">
            <a:avLst/>
          </a:prstGeom>
        </p:spPr>
        <p:txBody>
          <a:bodyPr vert="horz" lIns="97310" tIns="48655" rIns="97310" bIns="48655" rtlCol="0" anchor="b"/>
          <a:lstStyle>
            <a:lvl1pPr algn="l">
              <a:defRPr sz="1300"/>
            </a:lvl1pPr>
          </a:lstStyle>
          <a:p>
            <a:endParaRPr lang="en-GB"/>
          </a:p>
        </p:txBody>
      </p:sp>
      <p:sp>
        <p:nvSpPr>
          <p:cNvPr id="7" name="Slide Number Placeholder 6"/>
          <p:cNvSpPr>
            <a:spLocks noGrp="1"/>
          </p:cNvSpPr>
          <p:nvPr>
            <p:ph type="sldNum" sz="quarter" idx="5"/>
          </p:nvPr>
        </p:nvSpPr>
        <p:spPr>
          <a:xfrm>
            <a:off x="3934969" y="9577860"/>
            <a:ext cx="3010323" cy="504190"/>
          </a:xfrm>
          <a:prstGeom prst="rect">
            <a:avLst/>
          </a:prstGeom>
        </p:spPr>
        <p:txBody>
          <a:bodyPr vert="horz" lIns="97310" tIns="48655" rIns="97310" bIns="48655" rtlCol="0" anchor="b"/>
          <a:lstStyle>
            <a:lvl1pPr algn="r">
              <a:defRPr sz="1300"/>
            </a:lvl1pPr>
          </a:lstStyle>
          <a:p>
            <a:fld id="{919CC3CF-42E7-4536-9EB0-F08261E80A7A}"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B4AFFFE-D616-49CB-9BDE-842598E9D313}"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B4AFFFE-D616-49CB-9BDE-842598E9D313}" type="slidenum">
              <a:rPr lang="en-GB" smtClean="0"/>
              <a:pPr/>
              <a:t>14</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B4AFFFE-D616-49CB-9BDE-842598E9D313}" type="slidenum">
              <a:rPr lang="en-GB" smtClean="0"/>
              <a:pPr/>
              <a:t>17</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B4AFFFE-D616-49CB-9BDE-842598E9D313}" type="slidenum">
              <a:rPr lang="en-GB" smtClean="0"/>
              <a:pPr/>
              <a:t>22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pPr/>
              <a:t>6/17/2007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pPr/>
              <a:t>‹#›</a:t>
            </a:fld>
            <a:endParaRPr kumimoji="0"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pic>
        <p:nvPicPr>
          <p:cNvPr id="11" name="Picture 31" descr="MSDNlogowhite"/>
          <p:cNvPicPr>
            <a:picLocks noChangeAspect="1" noChangeArrowheads="1"/>
          </p:cNvPicPr>
          <p:nvPr userDrawn="1"/>
        </p:nvPicPr>
        <p:blipFill>
          <a:blip r:embed="rId2" cstate="print"/>
          <a:srcRect/>
          <a:stretch>
            <a:fillRect/>
          </a:stretch>
        </p:blipFill>
        <p:spPr bwMode="auto">
          <a:xfrm>
            <a:off x="8113745" y="6302399"/>
            <a:ext cx="1030287" cy="555625"/>
          </a:xfrm>
          <a:prstGeom prst="rect">
            <a:avLst/>
          </a:prstGeom>
          <a:noFill/>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pPr/>
              <a:t>6/17/2007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pPr/>
              <a:t>‹#›</a:t>
            </a:fld>
            <a:endParaRPr kumimoji="0" lang="en-US"/>
          </a:p>
        </p:txBody>
      </p:sp>
      <p:pic>
        <p:nvPicPr>
          <p:cNvPr id="7" name="Picture 31" descr="MSDNlogowhite"/>
          <p:cNvPicPr>
            <a:picLocks noChangeAspect="1" noChangeArrowheads="1"/>
          </p:cNvPicPr>
          <p:nvPr userDrawn="1"/>
        </p:nvPicPr>
        <p:blipFill>
          <a:blip r:embed="rId2" cstate="print"/>
          <a:srcRect/>
          <a:stretch>
            <a:fillRect/>
          </a:stretch>
        </p:blipFill>
        <p:spPr bwMode="auto">
          <a:xfrm>
            <a:off x="8113745" y="6302399"/>
            <a:ext cx="1030287" cy="55562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106B4A3-4212-4E39-93DE-E053E8F69C28}" type="datetimeFigureOut">
              <a:rPr lang="en-US" smtClean="0"/>
              <a:pPr/>
              <a:t>6/17/2007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106B4A3-4212-4E39-93DE-E053E8F69C28}" type="datetimeFigureOut">
              <a:rPr lang="en-US" smtClean="0"/>
              <a:pPr/>
              <a:t>6/17/2007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A3DCDF73-85D2-4237-9B32-053DBDB0C312}" type="slidenum">
              <a:rPr kumimoji="0" lang="en-US" smtClean="0"/>
              <a:pPr/>
              <a:t>‹#›</a:t>
            </a:fld>
            <a:endParaRPr kumimoji="0" lang="en-US"/>
          </a:p>
        </p:txBody>
      </p:sp>
      <p:pic>
        <p:nvPicPr>
          <p:cNvPr id="8" name="Picture 31" descr="MSDNlogowhite"/>
          <p:cNvPicPr>
            <a:picLocks noChangeAspect="1" noChangeArrowheads="1"/>
          </p:cNvPicPr>
          <p:nvPr userDrawn="1"/>
        </p:nvPicPr>
        <p:blipFill>
          <a:blip r:embed="rId2" cstate="print"/>
          <a:srcRect/>
          <a:stretch>
            <a:fillRect/>
          </a:stretch>
        </p:blipFill>
        <p:spPr bwMode="auto">
          <a:xfrm>
            <a:off x="8113745" y="6302399"/>
            <a:ext cx="1030287" cy="555625"/>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106B4A3-4212-4E39-93DE-E053E8F69C28}" type="datetimeFigureOut">
              <a:rPr lang="en-US" smtClean="0"/>
              <a:pPr/>
              <a:t>6/17/2007</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106B4A3-4212-4E39-93DE-E053E8F69C28}" type="datetimeFigureOut">
              <a:rPr lang="en-US" smtClean="0"/>
              <a:pPr/>
              <a:t>6/17/2007</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6B4A3-4212-4E39-93DE-E053E8F69C28}" type="datetimeFigureOut">
              <a:rPr lang="en-US" smtClean="0"/>
              <a:pPr/>
              <a:t>6/17/2007</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106B4A3-4212-4E39-93DE-E053E8F69C28}" type="datetimeFigureOut">
              <a:rPr lang="en-US" smtClean="0"/>
              <a:pPr/>
              <a:t>6/17/2007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A3DCDF73-85D2-4237-9B32-053DBDB0C312}" type="slidenum">
              <a:rPr kumimoji="0" lang="en-US" smtClean="0"/>
              <a:pPr/>
              <a:t>‹#›</a:t>
            </a:fld>
            <a:endParaRPr kumimoji="0"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0106B4A3-4212-4E39-93DE-E053E8F69C28}" type="datetimeFigureOut">
              <a:rPr lang="en-US" smtClean="0"/>
              <a:pPr/>
              <a:t>6/17/2007</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kumimoji="0" lang="en-US"/>
          </a:p>
        </p:txBody>
      </p:sp>
      <p:sp>
        <p:nvSpPr>
          <p:cNvPr id="7" name="Slide Number Placeholder 6"/>
          <p:cNvSpPr>
            <a:spLocks noGrp="1"/>
          </p:cNvSpPr>
          <p:nvPr>
            <p:ph type="sldNum" sz="quarter" idx="12"/>
          </p:nvPr>
        </p:nvSpPr>
        <p:spPr>
          <a:xfrm>
            <a:off x="8339328" y="1170432"/>
            <a:ext cx="733864" cy="201168"/>
          </a:xfrm>
        </p:spPr>
        <p:txBody>
          <a:bodyPr/>
          <a:lstStyle/>
          <a:p>
            <a:fld id="{A3DCDF73-85D2-4237-9B32-053DBDB0C312}"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pPr/>
              <a:t>6/17/2007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06B4A3-4212-4E39-93DE-E053E8F69C28}" type="datetimeFigureOut">
              <a:rPr lang="en-US" smtClean="0"/>
              <a:pPr/>
              <a:t>6/17/2007</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kumimoji="0" lang="en-US"/>
          </a:p>
        </p:txBody>
      </p:sp>
      <p:sp>
        <p:nvSpPr>
          <p:cNvPr id="6" name="Slide Number Placeholder 5"/>
          <p:cNvSpPr>
            <a:spLocks noGrp="1"/>
          </p:cNvSpPr>
          <p:nvPr>
            <p:ph type="sldNum" sz="quarter" idx="12"/>
          </p:nvPr>
        </p:nvSpPr>
        <p:spPr/>
        <p:txBody>
          <a:bodyPr/>
          <a:lstStyle/>
          <a:p>
            <a:fld id="{A3DCDF73-85D2-4237-9B32-053DBDB0C312}"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lumMod val="75000"/>
          </a:schemeClr>
        </a:solidFill>
        <a:effectLst/>
      </p:bgPr>
    </p:bg>
    <p:spTree>
      <p:nvGrpSpPr>
        <p:cNvPr id="1" name=""/>
        <p:cNvGrpSpPr/>
        <p:nvPr/>
      </p:nvGrpSpPr>
      <p:grpSpPr>
        <a:xfrm>
          <a:off x="0" y="0"/>
          <a:ext cx="0" cy="0"/>
          <a:chOff x="0" y="0"/>
          <a:chExt cx="0" cy="0"/>
        </a:xfrm>
      </p:grpSpPr>
      <p:pic>
        <p:nvPicPr>
          <p:cNvPr id="3" name="Rectangle 14336"/>
          <p:cNvPicPr>
            <a:picLocks noChangeAspect="1" noChangeArrowheads="1"/>
          </p:cNvPicPr>
          <p:nvPr userDrawn="1"/>
        </p:nvPicPr>
        <p:blipFill>
          <a:blip r:embed="rId2"/>
          <a:srcRect/>
          <a:stretch>
            <a:fillRect/>
          </a:stretch>
        </p:blipFill>
        <p:spPr bwMode="black">
          <a:xfrm>
            <a:off x="1601788" y="2787650"/>
            <a:ext cx="5940425" cy="1282700"/>
          </a:xfrm>
          <a:prstGeom prst="rect">
            <a:avLst/>
          </a:prstGeom>
          <a:noFill/>
          <a:ln w="9525">
            <a:noFill/>
            <a:miter lim="800000"/>
            <a:headEnd/>
            <a:tailEnd/>
          </a:ln>
        </p:spPr>
      </p:pic>
      <p:sp>
        <p:nvSpPr>
          <p:cNvPr id="4" name="TextBox 14337"/>
          <p:cNvSpPr txBox="1">
            <a:spLocks noChangeArrowheads="1"/>
          </p:cNvSpPr>
          <p:nvPr userDrawn="1"/>
        </p:nvSpPr>
        <p:spPr bwMode="auto">
          <a:xfrm>
            <a:off x="304800" y="5724525"/>
            <a:ext cx="8532813" cy="523875"/>
          </a:xfrm>
          <a:prstGeom prst="rect">
            <a:avLst/>
          </a:prstGeom>
          <a:noFill/>
          <a:ln w="9525">
            <a:noFill/>
            <a:miter lim="800000"/>
            <a:headEnd/>
            <a:tailEnd/>
          </a:ln>
        </p:spPr>
        <p:txBody>
          <a:bodyPr>
            <a:spAutoFit/>
          </a:bodyPr>
          <a:lstStyle/>
          <a:p>
            <a:pPr algn="ctr" eaLnBrk="0" hangingPunct="0"/>
            <a:r>
              <a:rPr lang="en-US" sz="700" dirty="0">
                <a:solidFill>
                  <a:schemeClr val="tx2"/>
                </a:solidFill>
                <a:effectLst/>
                <a:latin typeface="Segoe" pitchFamily="34" charset="0"/>
                <a:cs typeface="Arial" charset="0"/>
              </a:rPr>
              <a:t>© </a:t>
            </a:r>
            <a:r>
              <a:rPr lang="en-US" sz="700" dirty="0" smtClean="0">
                <a:solidFill>
                  <a:schemeClr val="tx2"/>
                </a:solidFill>
                <a:effectLst/>
                <a:latin typeface="Segoe" pitchFamily="34" charset="0"/>
                <a:cs typeface="Arial" charset="0"/>
              </a:rPr>
              <a:t>2007 </a:t>
            </a:r>
            <a:r>
              <a:rPr lang="en-US" sz="700" dirty="0">
                <a:solidFill>
                  <a:schemeClr val="tx2"/>
                </a:solidFill>
                <a:effectLst/>
                <a:latin typeface="Segoe" pitchFamily="34" charset="0"/>
                <a:cs typeface="Arial" charset="0"/>
              </a:rPr>
              <a:t>Microsoft </a:t>
            </a:r>
            <a:r>
              <a:rPr lang="en-US" sz="700" dirty="0" smtClean="0">
                <a:solidFill>
                  <a:schemeClr val="tx2"/>
                </a:solidFill>
                <a:effectLst/>
                <a:latin typeface="Segoe" pitchFamily="34" charset="0"/>
                <a:cs typeface="Arial" charset="0"/>
              </a:rPr>
              <a:t>Ltd. </a:t>
            </a:r>
            <a:r>
              <a:rPr lang="en-US" sz="700" dirty="0">
                <a:solidFill>
                  <a:schemeClr val="tx2"/>
                </a:solidFill>
                <a:effectLst/>
                <a:latin typeface="Segoe" pitchFamily="34" charset="0"/>
                <a:cs typeface="Arial" charset="0"/>
              </a:rPr>
              <a:t>All rights reserved. Microsoft, Windows, Windows Vista and other product names are or may be registered trademarks and/or trademarks in the U.S. and/or other countries.</a:t>
            </a:r>
            <a:endParaRPr lang="en-US" sz="1800" dirty="0">
              <a:solidFill>
                <a:schemeClr val="tx2"/>
              </a:solidFill>
              <a:effectLst/>
              <a:latin typeface="Arial" charset="0"/>
            </a:endParaRPr>
          </a:p>
          <a:p>
            <a:pPr algn="ctr" eaLnBrk="0" hangingPunct="0"/>
            <a:r>
              <a:rPr lang="en-US" sz="700" dirty="0">
                <a:solidFill>
                  <a:schemeClr val="tx2"/>
                </a:solidFill>
                <a:effectLst/>
                <a:latin typeface="Segoe"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700" dirty="0">
                <a:solidFill>
                  <a:schemeClr val="tx2"/>
                </a:solidFill>
                <a:effectLst/>
                <a:latin typeface="Segoe" pitchFamily="34" charset="0"/>
                <a:cs typeface="Arial" charset="0"/>
              </a:rPr>
            </a:br>
            <a:r>
              <a:rPr lang="en-US" sz="700" dirty="0">
                <a:solidFill>
                  <a:schemeClr val="tx2"/>
                </a:solidFill>
                <a:effectLst/>
                <a:latin typeface="Segoe" pitchFamily="34" charset="0"/>
                <a:cs typeface="Arial" charset="0"/>
              </a:rPr>
              <a:t>MICROSOFT MAKES NO WARRANTIES, EXPRESS, IMPLIED OR STATUTORY, AS TO THE INFORMATION IN THIS PRESENTATION.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GB" dirty="0"/>
          </a:p>
        </p:txBody>
      </p:sp>
      <p:pic>
        <p:nvPicPr>
          <p:cNvPr id="7" name="Picture 31" descr="MSDNlogowhite"/>
          <p:cNvPicPr>
            <a:picLocks noChangeAspect="1" noChangeArrowheads="1"/>
          </p:cNvPicPr>
          <p:nvPr userDrawn="1"/>
        </p:nvPicPr>
        <p:blipFill>
          <a:blip r:embed="rId2" cstate="print"/>
          <a:srcRect/>
          <a:stretch>
            <a:fillRect/>
          </a:stretch>
        </p:blipFill>
        <p:spPr bwMode="auto">
          <a:xfrm>
            <a:off x="8113745" y="6302399"/>
            <a:ext cx="1030287" cy="555625"/>
          </a:xfrm>
          <a:prstGeom prst="rect">
            <a:avLst/>
          </a:prstGeom>
          <a:noFill/>
        </p:spPr>
      </p:pic>
      <p:sp>
        <p:nvSpPr>
          <p:cNvPr id="6" name="Content Placeholder 5"/>
          <p:cNvSpPr>
            <a:spLocks noGrp="1"/>
          </p:cNvSpPr>
          <p:nvPr>
            <p:ph sz="quarter" idx="10"/>
          </p:nvPr>
        </p:nvSpPr>
        <p:spPr>
          <a:xfrm>
            <a:off x="500061" y="1714488"/>
            <a:ext cx="8143905" cy="42148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0106B4A3-4212-4E39-93DE-E053E8F69C28}" type="datetimeFigureOut">
              <a:rPr lang="en-US" smtClean="0"/>
              <a:pPr/>
              <a:t>6/17/2007</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kumimoji="0"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A3DCDF73-85D2-4237-9B32-053DBDB0C312}" type="slidenum">
              <a:rPr kumimoji="0" lang="en-US" smtClean="0"/>
              <a:pPr/>
              <a:t>‹#›</a:t>
            </a:fld>
            <a:endParaRPr kumimoji="0" lang="en-US"/>
          </a:p>
        </p:txBody>
      </p:sp>
    </p:spTree>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70" r:id="rId12"/>
    <p:sldLayoutId id="2147483650" r:id="rId13"/>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rtin.Parry@microsoft.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artinparr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55516"/>
            <a:ext cx="8077200" cy="1673352"/>
          </a:xfrm>
        </p:spPr>
        <p:txBody>
          <a:bodyPr>
            <a:normAutofit/>
          </a:bodyPr>
          <a:lstStyle/>
          <a:p>
            <a:r>
              <a:rPr lang="en-GB" dirty="0" smtClean="0"/>
              <a:t>Windows</a:t>
            </a:r>
            <a:br>
              <a:rPr lang="en-GB" dirty="0" smtClean="0"/>
            </a:br>
            <a:r>
              <a:rPr lang="en-GB" dirty="0" err="1" smtClean="0"/>
              <a:t>CardSpace</a:t>
            </a:r>
            <a:endParaRPr lang="en-GB" dirty="0"/>
          </a:p>
        </p:txBody>
      </p:sp>
      <p:sp>
        <p:nvSpPr>
          <p:cNvPr id="3" name="Subtitle 2"/>
          <p:cNvSpPr>
            <a:spLocks noGrp="1"/>
          </p:cNvSpPr>
          <p:nvPr>
            <p:ph type="subTitle" idx="1"/>
          </p:nvPr>
        </p:nvSpPr>
        <p:spPr>
          <a:xfrm>
            <a:off x="5000628" y="3357562"/>
            <a:ext cx="3886200" cy="1499616"/>
          </a:xfrm>
        </p:spPr>
        <p:txBody>
          <a:bodyPr>
            <a:normAutofit lnSpcReduction="10000"/>
          </a:bodyPr>
          <a:lstStyle/>
          <a:p>
            <a:r>
              <a:rPr lang="en-GB" dirty="0" smtClean="0"/>
              <a:t>Martin Parry</a:t>
            </a:r>
          </a:p>
          <a:p>
            <a:r>
              <a:rPr lang="en-GB" dirty="0" smtClean="0"/>
              <a:t>Developer &amp; Platform Group</a:t>
            </a:r>
          </a:p>
          <a:p>
            <a:r>
              <a:rPr lang="en-GB" dirty="0" smtClean="0"/>
              <a:t>Microsoft Ltd</a:t>
            </a:r>
          </a:p>
          <a:p>
            <a:r>
              <a:rPr lang="en-GB" dirty="0" smtClean="0">
                <a:hlinkClick r:id="rId3"/>
              </a:rPr>
              <a:t>Martin.Parry@microsoft.com</a:t>
            </a:r>
            <a:r>
              <a:rPr lang="en-GB" dirty="0" smtClean="0"/>
              <a:t> </a:t>
            </a:r>
          </a:p>
          <a:p>
            <a:r>
              <a:rPr lang="en-GB" dirty="0" smtClean="0">
                <a:hlinkClick r:id="rId4"/>
              </a:rPr>
              <a:t>http://www.martinparry.com</a:t>
            </a:r>
            <a:endParaRPr lang="en-GB" dirty="0"/>
          </a:p>
        </p:txBody>
      </p:sp>
    </p:spTree>
  </p:cSld>
  <p:clrMapOvr>
    <a:masterClrMapping/>
  </p:clrMapOvr>
  <p:transition advTm="12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 .NET Framework v3.0</a:t>
            </a:r>
            <a:endParaRPr lang="en-GB" dirty="0"/>
          </a:p>
        </p:txBody>
      </p:sp>
      <p:sp>
        <p:nvSpPr>
          <p:cNvPr id="3" name="Content Placeholder 2"/>
          <p:cNvSpPr>
            <a:spLocks noGrp="1"/>
          </p:cNvSpPr>
          <p:nvPr>
            <p:ph idx="1"/>
          </p:nvPr>
        </p:nvSpPr>
        <p:spPr/>
        <p:txBody>
          <a:bodyPr>
            <a:normAutofit/>
          </a:bodyPr>
          <a:lstStyle/>
          <a:p>
            <a:r>
              <a:rPr lang="en-GB" dirty="0" smtClean="0"/>
              <a:t>Shipped last year</a:t>
            </a:r>
          </a:p>
          <a:p>
            <a:r>
              <a:rPr lang="en-GB" dirty="0" err="1" smtClean="0"/>
              <a:t>CardSpace</a:t>
            </a:r>
            <a:r>
              <a:rPr lang="en-GB" dirty="0" smtClean="0"/>
              <a:t>, WCF, WPF, WF</a:t>
            </a:r>
          </a:p>
          <a:p>
            <a:r>
              <a:rPr lang="en-GB" dirty="0" smtClean="0"/>
              <a:t>Supported on: -</a:t>
            </a:r>
          </a:p>
          <a:p>
            <a:pPr lvl="1"/>
            <a:r>
              <a:rPr lang="en-GB" dirty="0" smtClean="0"/>
              <a:t>Windows XP SP2</a:t>
            </a:r>
          </a:p>
          <a:p>
            <a:pPr lvl="1"/>
            <a:r>
              <a:rPr lang="en-GB" dirty="0" smtClean="0"/>
              <a:t>Windows Server 2003</a:t>
            </a:r>
          </a:p>
          <a:p>
            <a:pPr lvl="1"/>
            <a:r>
              <a:rPr lang="en-GB" dirty="0" smtClean="0"/>
              <a:t>Windows Vista</a:t>
            </a:r>
          </a:p>
          <a:p>
            <a:r>
              <a:rPr lang="en-GB" dirty="0" smtClean="0"/>
              <a:t>Uses CLR v2.0, VS 2005, no language changes</a:t>
            </a:r>
          </a:p>
          <a:p>
            <a:pPr lvl="1"/>
            <a:endParaRPr lang="en-GB"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 .NET Framework v3.5</a:t>
            </a:r>
            <a:endParaRPr lang="en-GB" dirty="0"/>
          </a:p>
        </p:txBody>
      </p:sp>
      <p:sp>
        <p:nvSpPr>
          <p:cNvPr id="3" name="Content Placeholder 2"/>
          <p:cNvSpPr>
            <a:spLocks noGrp="1"/>
          </p:cNvSpPr>
          <p:nvPr>
            <p:ph idx="1"/>
          </p:nvPr>
        </p:nvSpPr>
        <p:spPr/>
        <p:txBody>
          <a:bodyPr/>
          <a:lstStyle/>
          <a:p>
            <a:r>
              <a:rPr lang="en-GB" dirty="0" smtClean="0"/>
              <a:t>Will ship with Visual Studio 2008</a:t>
            </a:r>
          </a:p>
          <a:p>
            <a:r>
              <a:rPr lang="en-GB" dirty="0" smtClean="0"/>
              <a:t>Currently available in Beta 1</a:t>
            </a:r>
          </a:p>
          <a:p>
            <a:r>
              <a:rPr lang="en-GB" dirty="0" smtClean="0"/>
              <a:t>Enhancements to some v3.0 features, plus new bits</a:t>
            </a:r>
          </a:p>
          <a:p>
            <a:r>
              <a:rPr lang="en-GB" dirty="0" smtClean="0"/>
              <a:t>Still uses CLR v2.0</a:t>
            </a:r>
          </a:p>
          <a:p>
            <a:r>
              <a:rPr lang="en-GB" dirty="0" smtClean="0"/>
              <a:t>Visual Studio 2008</a:t>
            </a:r>
          </a:p>
          <a:p>
            <a:r>
              <a:rPr lang="en-GB" dirty="0" smtClean="0"/>
              <a:t>Some language additions</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Identity - Problems</a:t>
            </a:r>
            <a:endParaRPr lang="en-GB" dirty="0"/>
          </a:p>
        </p:txBody>
      </p:sp>
      <p:sp>
        <p:nvSpPr>
          <p:cNvPr id="3" name="Content Placeholder 2"/>
          <p:cNvSpPr>
            <a:spLocks noGrp="1"/>
          </p:cNvSpPr>
          <p:nvPr>
            <p:ph idx="1"/>
          </p:nvPr>
        </p:nvSpPr>
        <p:spPr/>
        <p:txBody>
          <a:bodyPr>
            <a:normAutofit/>
          </a:bodyPr>
          <a:lstStyle/>
          <a:p>
            <a:r>
              <a:rPr lang="en-GB" dirty="0" smtClean="0"/>
              <a:t>Passwords</a:t>
            </a:r>
          </a:p>
          <a:p>
            <a:pPr lvl="1"/>
            <a:r>
              <a:rPr lang="en-GB" dirty="0" smtClean="0"/>
              <a:t>Too easy to crack, or too hard to remember</a:t>
            </a:r>
          </a:p>
          <a:p>
            <a:r>
              <a:rPr lang="en-GB" dirty="0" smtClean="0"/>
              <a:t>I want multiple identities</a:t>
            </a:r>
          </a:p>
          <a:p>
            <a:pPr lvl="1"/>
            <a:r>
              <a:rPr lang="en-GB" dirty="0" smtClean="0"/>
              <a:t>Because I don’t trust all recipients the same</a:t>
            </a:r>
          </a:p>
          <a:p>
            <a:pPr lvl="1"/>
            <a:r>
              <a:rPr lang="en-GB" dirty="0" smtClean="0"/>
              <a:t>Results in identity silos on the web</a:t>
            </a:r>
          </a:p>
          <a:p>
            <a:r>
              <a:rPr lang="en-GB" dirty="0" smtClean="0"/>
              <a:t>Banks etc. would like sign-on to be much more complex</a:t>
            </a:r>
          </a:p>
          <a:p>
            <a:pPr lvl="1"/>
            <a:r>
              <a:rPr lang="en-GB" dirty="0" smtClean="0"/>
              <a:t>Human beings are the limiting factor</a:t>
            </a:r>
          </a:p>
          <a:p>
            <a:r>
              <a:rPr lang="en-GB" dirty="0" smtClean="0"/>
              <a:t>Nobody trusts a single organization...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Identity – What’s the problem?</a:t>
            </a:r>
            <a:endParaRPr lang="en-GB" dirty="0"/>
          </a:p>
        </p:txBody>
      </p:sp>
      <p:pic>
        <p:nvPicPr>
          <p:cNvPr id="4" name="Picture 3" descr="amazon.jpg"/>
          <p:cNvPicPr>
            <a:picLocks noChangeAspect="1"/>
          </p:cNvPicPr>
          <p:nvPr/>
        </p:nvPicPr>
        <p:blipFill>
          <a:blip r:embed="rId2"/>
          <a:stretch>
            <a:fillRect/>
          </a:stretch>
        </p:blipFill>
        <p:spPr>
          <a:xfrm>
            <a:off x="957266" y="1694182"/>
            <a:ext cx="7329510" cy="44494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Identity – What’s the problem?</a:t>
            </a:r>
            <a:endParaRPr lang="en-GB" dirty="0"/>
          </a:p>
        </p:txBody>
      </p:sp>
      <p:pic>
        <p:nvPicPr>
          <p:cNvPr id="6" name="Picture 5" descr="nationwide.jpg"/>
          <p:cNvPicPr>
            <a:picLocks noChangeAspect="1"/>
          </p:cNvPicPr>
          <p:nvPr/>
        </p:nvPicPr>
        <p:blipFill>
          <a:blip r:embed="rId2"/>
          <a:stretch>
            <a:fillRect/>
          </a:stretch>
        </p:blipFill>
        <p:spPr>
          <a:xfrm>
            <a:off x="928662" y="1643050"/>
            <a:ext cx="7286676" cy="45842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Identity - Solutions</a:t>
            </a:r>
            <a:endParaRPr lang="en-GB" dirty="0"/>
          </a:p>
        </p:txBody>
      </p:sp>
      <p:sp>
        <p:nvSpPr>
          <p:cNvPr id="3" name="Content Placeholder 2"/>
          <p:cNvSpPr>
            <a:spLocks noGrp="1"/>
          </p:cNvSpPr>
          <p:nvPr>
            <p:ph idx="1"/>
          </p:nvPr>
        </p:nvSpPr>
        <p:spPr/>
        <p:txBody>
          <a:bodyPr/>
          <a:lstStyle/>
          <a:p>
            <a:r>
              <a:rPr lang="en-GB" dirty="0" smtClean="0"/>
              <a:t>Must work cross-platform</a:t>
            </a:r>
          </a:p>
          <a:p>
            <a:r>
              <a:rPr lang="en-GB" dirty="0" smtClean="0"/>
              <a:t>Must allow me several identities</a:t>
            </a:r>
          </a:p>
          <a:p>
            <a:r>
              <a:rPr lang="en-GB" dirty="0" smtClean="0"/>
              <a:t>Must put me in control of my identities</a:t>
            </a:r>
          </a:p>
          <a:p>
            <a:r>
              <a:rPr lang="en-GB" dirty="0" smtClean="0"/>
              <a:t>Must not put a single org. in charge</a:t>
            </a:r>
          </a:p>
          <a:p>
            <a:r>
              <a:rPr lang="en-GB" dirty="0" smtClean="0"/>
              <a:t>Must allow recipients to define arbitrarily complex sign-on data</a:t>
            </a:r>
          </a:p>
          <a:p>
            <a:r>
              <a:rPr lang="en-GB" dirty="0" smtClean="0"/>
              <a:t>...and protect the user from that complexity</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have we got?</a:t>
            </a:r>
            <a:endParaRPr lang="en-GB" dirty="0"/>
          </a:p>
        </p:txBody>
      </p:sp>
      <p:sp>
        <p:nvSpPr>
          <p:cNvPr id="3" name="Content Placeholder 2"/>
          <p:cNvSpPr>
            <a:spLocks noGrp="1"/>
          </p:cNvSpPr>
          <p:nvPr>
            <p:ph idx="1"/>
          </p:nvPr>
        </p:nvSpPr>
        <p:spPr>
          <a:effectLst>
            <a:glow rad="228600">
              <a:schemeClr val="accent2">
                <a:satMod val="175000"/>
                <a:alpha val="40000"/>
              </a:schemeClr>
            </a:glow>
          </a:effectLst>
        </p:spPr>
        <p:txBody>
          <a:bodyPr/>
          <a:lstStyle/>
          <a:p>
            <a:r>
              <a:rPr lang="en-GB" dirty="0" smtClean="0"/>
              <a:t>WS-* specs give us cross-platform </a:t>
            </a:r>
            <a:r>
              <a:rPr lang="en-GB" dirty="0" err="1" smtClean="0"/>
              <a:t>comms</a:t>
            </a:r>
            <a:endParaRPr lang="en-GB" dirty="0" smtClean="0"/>
          </a:p>
          <a:p>
            <a:r>
              <a:rPr lang="en-GB" dirty="0" smtClean="0"/>
              <a:t>SAML tokens are a standard way to exchange identity claims</a:t>
            </a:r>
          </a:p>
          <a:p>
            <a:r>
              <a:rPr lang="en-GB" dirty="0" smtClean="0"/>
              <a:t>Putting these together inside an open, consistent architecture gives us...</a:t>
            </a:r>
          </a:p>
          <a:p>
            <a:r>
              <a:rPr lang="en-GB" dirty="0" smtClean="0">
                <a:effectLst>
                  <a:glow rad="228600">
                    <a:schemeClr val="accent4">
                      <a:satMod val="175000"/>
                      <a:alpha val="40000"/>
                    </a:schemeClr>
                  </a:glow>
                </a:effectLst>
              </a:rPr>
              <a:t>The Identity </a:t>
            </a:r>
            <a:r>
              <a:rPr lang="en-GB" dirty="0" err="1" smtClean="0">
                <a:effectLst>
                  <a:glow rad="228600">
                    <a:schemeClr val="accent4">
                      <a:satMod val="175000"/>
                      <a:alpha val="40000"/>
                    </a:schemeClr>
                  </a:glow>
                </a:effectLst>
              </a:rPr>
              <a:t>Metasystem</a:t>
            </a:r>
            <a:endParaRPr lang="en-GB" dirty="0" smtClean="0">
              <a:effectLst>
                <a:glow rad="228600">
                  <a:schemeClr val="accent4">
                    <a:satMod val="175000"/>
                    <a:alpha val="40000"/>
                  </a:schemeClr>
                </a:glo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Identity </a:t>
            </a:r>
            <a:r>
              <a:rPr lang="en-GB" dirty="0" err="1" smtClean="0"/>
              <a:t>MetaSystem</a:t>
            </a:r>
            <a:endParaRPr lang="en-GB" dirty="0"/>
          </a:p>
        </p:txBody>
      </p:sp>
      <p:graphicFrame>
        <p:nvGraphicFramePr>
          <p:cNvPr id="15" name="Object 3"/>
          <p:cNvGraphicFramePr>
            <a:graphicFrameLocks noChangeAspect="1"/>
          </p:cNvGraphicFramePr>
          <p:nvPr/>
        </p:nvGraphicFramePr>
        <p:xfrm>
          <a:off x="7643834" y="1357298"/>
          <a:ext cx="1031287" cy="1357307"/>
        </p:xfrm>
        <a:graphic>
          <a:graphicData uri="http://schemas.openxmlformats.org/presentationml/2006/ole">
            <p:oleObj spid="_x0000_s1026" name="Visio" r:id="rId3" imgW="737311" imgH="970280" progId="">
              <p:embed/>
            </p:oleObj>
          </a:graphicData>
        </a:graphic>
      </p:graphicFrame>
      <p:pic>
        <p:nvPicPr>
          <p:cNvPr id="2052" name="Picture 4" descr="D:\Clip_Installer\DVD_ART\Artwork_Imagery\HARDWARE_IMAGERY\Illustration - Misc Hardware\XML Icons\user business casual man.png"/>
          <p:cNvPicPr>
            <a:picLocks noChangeAspect="1" noChangeArrowheads="1"/>
          </p:cNvPicPr>
          <p:nvPr/>
        </p:nvPicPr>
        <p:blipFill>
          <a:blip r:embed="rId4" cstate="print"/>
          <a:srcRect/>
          <a:stretch>
            <a:fillRect/>
          </a:stretch>
        </p:blipFill>
        <p:spPr bwMode="auto">
          <a:xfrm>
            <a:off x="4643438" y="3429000"/>
            <a:ext cx="752827" cy="1000132"/>
          </a:xfrm>
          <a:prstGeom prst="rect">
            <a:avLst/>
          </a:prstGeom>
          <a:noFill/>
        </p:spPr>
      </p:pic>
      <p:pic>
        <p:nvPicPr>
          <p:cNvPr id="2053" name="Picture 5" descr="D:\Clip_Installer\DVD_ART\Artwork_Imagery\HARDWARE_IMAGERY\Illustration - Misc Hardware\XML Icons\Server SQL database.png"/>
          <p:cNvPicPr>
            <a:picLocks noChangeAspect="1" noChangeArrowheads="1"/>
          </p:cNvPicPr>
          <p:nvPr/>
        </p:nvPicPr>
        <p:blipFill>
          <a:blip r:embed="rId5"/>
          <a:srcRect/>
          <a:stretch>
            <a:fillRect/>
          </a:stretch>
        </p:blipFill>
        <p:spPr bwMode="auto">
          <a:xfrm>
            <a:off x="7643834" y="4857760"/>
            <a:ext cx="912733" cy="1350965"/>
          </a:xfrm>
          <a:prstGeom prst="rect">
            <a:avLst/>
          </a:prstGeom>
          <a:noFill/>
        </p:spPr>
      </p:pic>
      <p:pic>
        <p:nvPicPr>
          <p:cNvPr id="2054" name="Picture 6" descr="D:\Clip_Installer\DVD_ART\Artwork_Imagery\HARDWARE_IMAGERY\Illustration - Misc Hardware\XML Icons\Binary Code.png"/>
          <p:cNvPicPr>
            <a:picLocks noChangeAspect="1" noChangeArrowheads="1"/>
          </p:cNvPicPr>
          <p:nvPr/>
        </p:nvPicPr>
        <p:blipFill>
          <a:blip r:embed="rId6" cstate="print"/>
          <a:srcRect/>
          <a:stretch>
            <a:fillRect/>
          </a:stretch>
        </p:blipFill>
        <p:spPr bwMode="auto">
          <a:xfrm>
            <a:off x="6429388" y="1214422"/>
            <a:ext cx="500066" cy="1071570"/>
          </a:xfrm>
          <a:prstGeom prst="rect">
            <a:avLst/>
          </a:prstGeom>
          <a:noFill/>
        </p:spPr>
      </p:pic>
      <p:sp>
        <p:nvSpPr>
          <p:cNvPr id="20" name="Arc 19"/>
          <p:cNvSpPr/>
          <p:nvPr/>
        </p:nvSpPr>
        <p:spPr>
          <a:xfrm>
            <a:off x="3500430" y="1285860"/>
            <a:ext cx="4357718" cy="2286016"/>
          </a:xfrm>
          <a:prstGeom prst="arc">
            <a:avLst>
              <a:gd name="adj1" fmla="val 698044"/>
              <a:gd name="adj2" fmla="val 5438278"/>
            </a:avLst>
          </a:prstGeom>
          <a:ln w="34925">
            <a:solidFill>
              <a:schemeClr val="accent5">
                <a:lumMod val="50000"/>
              </a:schemeClr>
            </a:solidFill>
            <a:headEnd type="triangle" w="lg" len="lg"/>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dirty="0"/>
          </a:p>
        </p:txBody>
      </p:sp>
      <p:sp>
        <p:nvSpPr>
          <p:cNvPr id="21" name="TextBox 20"/>
          <p:cNvSpPr txBox="1"/>
          <p:nvPr/>
        </p:nvSpPr>
        <p:spPr>
          <a:xfrm>
            <a:off x="6357950" y="2233190"/>
            <a:ext cx="857256" cy="338554"/>
          </a:xfrm>
          <a:prstGeom prst="rect">
            <a:avLst/>
          </a:prstGeom>
          <a:noFill/>
        </p:spPr>
        <p:txBody>
          <a:bodyPr wrap="square" rtlCol="0">
            <a:spAutoFit/>
          </a:bodyPr>
          <a:lstStyle/>
          <a:p>
            <a:r>
              <a:rPr lang="en-GB" sz="1600" dirty="0" smtClean="0"/>
              <a:t>Policy</a:t>
            </a:r>
            <a:endParaRPr lang="en-GB" sz="1600" dirty="0"/>
          </a:p>
        </p:txBody>
      </p:sp>
      <p:sp>
        <p:nvSpPr>
          <p:cNvPr id="22" name="Arc 21"/>
          <p:cNvSpPr/>
          <p:nvPr/>
        </p:nvSpPr>
        <p:spPr>
          <a:xfrm>
            <a:off x="2786050" y="1643050"/>
            <a:ext cx="6858048" cy="1500198"/>
          </a:xfrm>
          <a:prstGeom prst="arc">
            <a:avLst>
              <a:gd name="adj1" fmla="val 11107217"/>
              <a:gd name="adj2" fmla="val 16222124"/>
            </a:avLst>
          </a:prstGeom>
          <a:ln w="34925">
            <a:solidFill>
              <a:schemeClr val="accent5">
                <a:lumMod val="50000"/>
              </a:schemeClr>
            </a:solidFill>
            <a:headEnd type="triangle" w="lg" len="lg"/>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en-GB" sz="1600" dirty="0" smtClean="0"/>
              <a:t>2.</a:t>
            </a:r>
            <a:endParaRPr lang="en-GB" sz="1600" dirty="0"/>
          </a:p>
        </p:txBody>
      </p:sp>
      <p:sp>
        <p:nvSpPr>
          <p:cNvPr id="23" name="TextBox 22"/>
          <p:cNvSpPr txBox="1"/>
          <p:nvPr/>
        </p:nvSpPr>
        <p:spPr>
          <a:xfrm>
            <a:off x="357158" y="2143116"/>
            <a:ext cx="4000528" cy="584775"/>
          </a:xfrm>
          <a:prstGeom prst="rect">
            <a:avLst/>
          </a:prstGeom>
          <a:noFill/>
        </p:spPr>
        <p:txBody>
          <a:bodyPr wrap="square" rtlCol="0">
            <a:spAutoFit/>
          </a:bodyPr>
          <a:lstStyle/>
          <a:p>
            <a:r>
              <a:rPr lang="en-GB" sz="1600" i="1" dirty="0" smtClean="0"/>
              <a:t>“I would like a SAML 1.1 token, containing First Name, Surname, issued by *any*”</a:t>
            </a:r>
            <a:endParaRPr lang="en-GB" sz="1600" i="1" dirty="0"/>
          </a:p>
        </p:txBody>
      </p:sp>
      <p:sp>
        <p:nvSpPr>
          <p:cNvPr id="24" name="Rounded Rectangle 23"/>
          <p:cNvSpPr/>
          <p:nvPr/>
        </p:nvSpPr>
        <p:spPr>
          <a:xfrm>
            <a:off x="409548" y="3624266"/>
            <a:ext cx="857256" cy="571504"/>
          </a:xfrm>
          <a:prstGeom prst="roundRect">
            <a:avLst/>
          </a:prstGeom>
          <a:gradFill flip="none" rotWithShape="1">
            <a:gsLst>
              <a:gs pos="32000">
                <a:schemeClr val="tx2">
                  <a:lumMod val="60000"/>
                  <a:lumOff val="40000"/>
                </a:schemeClr>
              </a:gs>
              <a:gs pos="50000">
                <a:schemeClr val="tx2">
                  <a:lumMod val="60000"/>
                  <a:lumOff val="40000"/>
                </a:schemeClr>
              </a:gs>
              <a:gs pos="100000">
                <a:schemeClr val="tx2">
                  <a:lumMod val="7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ounded Rectangle 24"/>
          <p:cNvSpPr/>
          <p:nvPr/>
        </p:nvSpPr>
        <p:spPr>
          <a:xfrm>
            <a:off x="561948" y="3776666"/>
            <a:ext cx="857256" cy="571504"/>
          </a:xfrm>
          <a:prstGeom prst="roundRect">
            <a:avLst/>
          </a:prstGeom>
          <a:gradFill flip="none" rotWithShape="1">
            <a:gsLst>
              <a:gs pos="32000">
                <a:schemeClr val="tx2">
                  <a:lumMod val="60000"/>
                  <a:lumOff val="40000"/>
                </a:schemeClr>
              </a:gs>
              <a:gs pos="50000">
                <a:schemeClr val="tx2">
                  <a:lumMod val="60000"/>
                  <a:lumOff val="40000"/>
                </a:schemeClr>
              </a:gs>
              <a:gs pos="100000">
                <a:schemeClr val="tx2">
                  <a:lumMod val="7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ounded Rectangle 25"/>
          <p:cNvSpPr/>
          <p:nvPr/>
        </p:nvSpPr>
        <p:spPr>
          <a:xfrm>
            <a:off x="714348" y="3929066"/>
            <a:ext cx="857256" cy="571504"/>
          </a:xfrm>
          <a:prstGeom prst="roundRect">
            <a:avLst/>
          </a:prstGeom>
          <a:gradFill flip="none" rotWithShape="1">
            <a:gsLst>
              <a:gs pos="32000">
                <a:schemeClr val="tx2">
                  <a:lumMod val="60000"/>
                  <a:lumOff val="40000"/>
                </a:schemeClr>
              </a:gs>
              <a:gs pos="50000">
                <a:schemeClr val="tx2">
                  <a:lumMod val="60000"/>
                  <a:lumOff val="40000"/>
                </a:schemeClr>
              </a:gs>
              <a:gs pos="100000">
                <a:schemeClr val="tx2">
                  <a:lumMod val="7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ounded Rectangle 26"/>
          <p:cNvSpPr/>
          <p:nvPr/>
        </p:nvSpPr>
        <p:spPr>
          <a:xfrm>
            <a:off x="866748" y="4081466"/>
            <a:ext cx="857256" cy="571504"/>
          </a:xfrm>
          <a:prstGeom prst="roundRect">
            <a:avLst/>
          </a:prstGeom>
          <a:gradFill flip="none" rotWithShape="1">
            <a:gsLst>
              <a:gs pos="32000">
                <a:schemeClr val="tx2">
                  <a:lumMod val="60000"/>
                  <a:lumOff val="40000"/>
                </a:schemeClr>
              </a:gs>
              <a:gs pos="50000">
                <a:schemeClr val="tx2">
                  <a:lumMod val="60000"/>
                  <a:lumOff val="40000"/>
                </a:schemeClr>
              </a:gs>
              <a:gs pos="100000">
                <a:schemeClr val="tx2">
                  <a:lumMod val="7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857224" y="2786058"/>
            <a:ext cx="2286016" cy="584775"/>
          </a:xfrm>
          <a:prstGeom prst="rect">
            <a:avLst/>
          </a:prstGeom>
          <a:noFill/>
        </p:spPr>
        <p:txBody>
          <a:bodyPr wrap="square" rtlCol="0">
            <a:spAutoFit/>
          </a:bodyPr>
          <a:lstStyle/>
          <a:p>
            <a:r>
              <a:rPr lang="en-GB" sz="1600" dirty="0" smtClean="0"/>
              <a:t>3. UI filters cards that can satisfy policy</a:t>
            </a:r>
            <a:endParaRPr lang="en-GB" sz="1600" dirty="0"/>
          </a:p>
        </p:txBody>
      </p:sp>
      <p:sp>
        <p:nvSpPr>
          <p:cNvPr id="29" name="Down Arrow 28"/>
          <p:cNvSpPr/>
          <p:nvPr/>
        </p:nvSpPr>
        <p:spPr>
          <a:xfrm>
            <a:off x="714348" y="2857496"/>
            <a:ext cx="45719" cy="642942"/>
          </a:xfrm>
          <a:prstGeom prst="downArrow">
            <a:avLst/>
          </a:prstGeom>
          <a:solidFill>
            <a:schemeClr val="tx2">
              <a:lumMod val="7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ounded Rectangle 29"/>
          <p:cNvSpPr/>
          <p:nvPr/>
        </p:nvSpPr>
        <p:spPr>
          <a:xfrm>
            <a:off x="3500430" y="4429132"/>
            <a:ext cx="857256" cy="571504"/>
          </a:xfrm>
          <a:prstGeom prst="roundRect">
            <a:avLst/>
          </a:prstGeom>
          <a:gradFill flip="none" rotWithShape="1">
            <a:gsLst>
              <a:gs pos="32000">
                <a:schemeClr val="tx2">
                  <a:lumMod val="60000"/>
                  <a:lumOff val="40000"/>
                </a:schemeClr>
              </a:gs>
              <a:gs pos="50000">
                <a:schemeClr val="tx2">
                  <a:lumMod val="60000"/>
                  <a:lumOff val="40000"/>
                </a:schemeClr>
              </a:gs>
              <a:gs pos="100000">
                <a:schemeClr val="tx2">
                  <a:lumMod val="7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Arc 30"/>
          <p:cNvSpPr/>
          <p:nvPr/>
        </p:nvSpPr>
        <p:spPr>
          <a:xfrm>
            <a:off x="1214414" y="3857628"/>
            <a:ext cx="2643206" cy="1857388"/>
          </a:xfrm>
          <a:prstGeom prst="arc">
            <a:avLst>
              <a:gd name="adj1" fmla="val 985907"/>
              <a:gd name="adj2" fmla="val 10749485"/>
            </a:avLst>
          </a:prstGeom>
          <a:ln w="34925">
            <a:solidFill>
              <a:schemeClr val="accent5">
                <a:lumMod val="50000"/>
              </a:schemeClr>
            </a:solidFill>
            <a:headEnd type="triangle" w="lg" len="lg"/>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32" name="TextBox 31"/>
          <p:cNvSpPr txBox="1"/>
          <p:nvPr/>
        </p:nvSpPr>
        <p:spPr>
          <a:xfrm>
            <a:off x="2428860" y="4000504"/>
            <a:ext cx="2286016" cy="338554"/>
          </a:xfrm>
          <a:prstGeom prst="rect">
            <a:avLst/>
          </a:prstGeom>
          <a:noFill/>
        </p:spPr>
        <p:txBody>
          <a:bodyPr wrap="square" rtlCol="0">
            <a:spAutoFit/>
          </a:bodyPr>
          <a:lstStyle/>
          <a:p>
            <a:r>
              <a:rPr lang="en-GB" sz="1600" dirty="0" smtClean="0"/>
              <a:t>4. User picks a card</a:t>
            </a:r>
            <a:endParaRPr lang="en-GB" sz="1600" dirty="0"/>
          </a:p>
        </p:txBody>
      </p:sp>
      <p:sp>
        <p:nvSpPr>
          <p:cNvPr id="33" name="Arc 32"/>
          <p:cNvSpPr/>
          <p:nvPr/>
        </p:nvSpPr>
        <p:spPr>
          <a:xfrm>
            <a:off x="4143372" y="4357694"/>
            <a:ext cx="5429288" cy="1571636"/>
          </a:xfrm>
          <a:prstGeom prst="arc">
            <a:avLst>
              <a:gd name="adj1" fmla="val 3246815"/>
              <a:gd name="adj2" fmla="val 10749485"/>
            </a:avLst>
          </a:prstGeom>
          <a:ln w="34925">
            <a:solidFill>
              <a:schemeClr val="accent5">
                <a:lumMod val="50000"/>
              </a:schemeClr>
            </a:solidFill>
            <a:headEnd type="triangle" w="lg" len="lg"/>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34" name="TextBox 33"/>
          <p:cNvSpPr txBox="1"/>
          <p:nvPr/>
        </p:nvSpPr>
        <p:spPr>
          <a:xfrm>
            <a:off x="4500562" y="5857892"/>
            <a:ext cx="2286016" cy="338554"/>
          </a:xfrm>
          <a:prstGeom prst="rect">
            <a:avLst/>
          </a:prstGeom>
          <a:noFill/>
        </p:spPr>
        <p:txBody>
          <a:bodyPr wrap="square" rtlCol="0">
            <a:spAutoFit/>
          </a:bodyPr>
          <a:lstStyle/>
          <a:p>
            <a:r>
              <a:rPr lang="en-GB" sz="1600" dirty="0" smtClean="0"/>
              <a:t>5. Token is requested</a:t>
            </a:r>
            <a:endParaRPr lang="en-GB" sz="1600" dirty="0"/>
          </a:p>
        </p:txBody>
      </p:sp>
      <p:sp>
        <p:nvSpPr>
          <p:cNvPr id="35" name="Arc 34"/>
          <p:cNvSpPr/>
          <p:nvPr/>
        </p:nvSpPr>
        <p:spPr>
          <a:xfrm>
            <a:off x="2643174" y="4357694"/>
            <a:ext cx="5429288" cy="1571636"/>
          </a:xfrm>
          <a:prstGeom prst="arc">
            <a:avLst>
              <a:gd name="adj1" fmla="val 17025157"/>
              <a:gd name="adj2" fmla="val 21315766"/>
            </a:avLst>
          </a:prstGeom>
          <a:ln w="34925">
            <a:solidFill>
              <a:schemeClr val="accent5">
                <a:lumMod val="50000"/>
              </a:schemeClr>
            </a:solidFill>
            <a:headEnd type="triangle" w="lg" len="lg"/>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36" name="TextBox 35"/>
          <p:cNvSpPr txBox="1"/>
          <p:nvPr/>
        </p:nvSpPr>
        <p:spPr>
          <a:xfrm>
            <a:off x="5286380" y="3000372"/>
            <a:ext cx="2286016" cy="338554"/>
          </a:xfrm>
          <a:prstGeom prst="rect">
            <a:avLst/>
          </a:prstGeom>
          <a:noFill/>
        </p:spPr>
        <p:txBody>
          <a:bodyPr wrap="square" rtlCol="0">
            <a:spAutoFit/>
          </a:bodyPr>
          <a:lstStyle/>
          <a:p>
            <a:pPr marL="342900" indent="-342900">
              <a:buAutoNum type="arabicPeriod"/>
            </a:pPr>
            <a:r>
              <a:rPr lang="en-GB" sz="1600" dirty="0" smtClean="0"/>
              <a:t>Access resource</a:t>
            </a:r>
          </a:p>
        </p:txBody>
      </p:sp>
      <p:sp>
        <p:nvSpPr>
          <p:cNvPr id="37" name="TextBox 36"/>
          <p:cNvSpPr txBox="1"/>
          <p:nvPr/>
        </p:nvSpPr>
        <p:spPr>
          <a:xfrm>
            <a:off x="5572132" y="4643446"/>
            <a:ext cx="2286016" cy="338554"/>
          </a:xfrm>
          <a:prstGeom prst="rect">
            <a:avLst/>
          </a:prstGeom>
          <a:noFill/>
        </p:spPr>
        <p:txBody>
          <a:bodyPr wrap="square" rtlCol="0">
            <a:spAutoFit/>
          </a:bodyPr>
          <a:lstStyle/>
          <a:p>
            <a:r>
              <a:rPr lang="en-GB" sz="1600" dirty="0" smtClean="0"/>
              <a:t>6. Token is created</a:t>
            </a:r>
            <a:endParaRPr lang="en-GB" sz="1600" dirty="0"/>
          </a:p>
        </p:txBody>
      </p:sp>
      <p:sp>
        <p:nvSpPr>
          <p:cNvPr id="38" name="Arc 37"/>
          <p:cNvSpPr/>
          <p:nvPr/>
        </p:nvSpPr>
        <p:spPr>
          <a:xfrm>
            <a:off x="3214678" y="1509698"/>
            <a:ext cx="5143536" cy="2490806"/>
          </a:xfrm>
          <a:prstGeom prst="arc">
            <a:avLst>
              <a:gd name="adj1" fmla="val 34317"/>
              <a:gd name="adj2" fmla="val 5438278"/>
            </a:avLst>
          </a:prstGeom>
          <a:ln w="34925">
            <a:solidFill>
              <a:schemeClr val="accent5">
                <a:lumMod val="50000"/>
              </a:schemeClr>
            </a:solidFill>
            <a:headEnd type="triangle" w="lg" len="lg"/>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dirty="0"/>
          </a:p>
        </p:txBody>
      </p:sp>
      <p:sp>
        <p:nvSpPr>
          <p:cNvPr id="39" name="TextBox 38"/>
          <p:cNvSpPr txBox="1"/>
          <p:nvPr/>
        </p:nvSpPr>
        <p:spPr>
          <a:xfrm>
            <a:off x="6857984" y="3857628"/>
            <a:ext cx="2286016" cy="338554"/>
          </a:xfrm>
          <a:prstGeom prst="rect">
            <a:avLst/>
          </a:prstGeom>
          <a:noFill/>
        </p:spPr>
        <p:txBody>
          <a:bodyPr wrap="square" rtlCol="0">
            <a:spAutoFit/>
          </a:bodyPr>
          <a:lstStyle/>
          <a:p>
            <a:r>
              <a:rPr lang="en-GB" sz="1600" dirty="0" smtClean="0"/>
              <a:t>7. Token is presented</a:t>
            </a:r>
            <a:endParaRPr lang="en-GB" sz="1600" dirty="0"/>
          </a:p>
        </p:txBody>
      </p:sp>
      <p:sp>
        <p:nvSpPr>
          <p:cNvPr id="40" name="TextBox 39"/>
          <p:cNvSpPr txBox="1"/>
          <p:nvPr/>
        </p:nvSpPr>
        <p:spPr>
          <a:xfrm>
            <a:off x="7429488" y="1090182"/>
            <a:ext cx="1714544" cy="338554"/>
          </a:xfrm>
          <a:prstGeom prst="rect">
            <a:avLst/>
          </a:prstGeom>
          <a:noFill/>
        </p:spPr>
        <p:txBody>
          <a:bodyPr wrap="square" rtlCol="0">
            <a:spAutoFit/>
          </a:bodyPr>
          <a:lstStyle/>
          <a:p>
            <a:r>
              <a:rPr lang="en-GB" sz="1600" b="1" dirty="0" smtClean="0"/>
              <a:t>Relying Party</a:t>
            </a:r>
            <a:endParaRPr lang="en-GB" sz="1600" b="1" dirty="0"/>
          </a:p>
        </p:txBody>
      </p:sp>
      <p:sp>
        <p:nvSpPr>
          <p:cNvPr id="41" name="TextBox 40"/>
          <p:cNvSpPr txBox="1"/>
          <p:nvPr/>
        </p:nvSpPr>
        <p:spPr>
          <a:xfrm>
            <a:off x="7286644" y="6215082"/>
            <a:ext cx="1857356" cy="338554"/>
          </a:xfrm>
          <a:prstGeom prst="rect">
            <a:avLst/>
          </a:prstGeom>
          <a:noFill/>
        </p:spPr>
        <p:txBody>
          <a:bodyPr wrap="square" rtlCol="0">
            <a:spAutoFit/>
          </a:bodyPr>
          <a:lstStyle/>
          <a:p>
            <a:r>
              <a:rPr lang="en-GB" sz="1600" b="1" dirty="0" smtClean="0"/>
              <a:t>Identity Provider</a:t>
            </a:r>
            <a:endParaRPr lang="en-GB" sz="1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p:bldP spid="31" grpId="0" animBg="1"/>
      <p:bldP spid="33" grpId="0" animBg="1"/>
      <p:bldP spid="34" grpId="0"/>
      <p:bldP spid="35" grpId="0" animBg="1"/>
      <p:bldP spid="36" grpId="0"/>
      <p:bldP spid="37" grpId="0"/>
      <p:bldP spid="38" grpId="0" animBg="1"/>
      <p:bldP spid="39" grpId="0"/>
      <p:bldP spid="40"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Security Tokens</a:t>
            </a:r>
            <a:endParaRPr lang="en-GB" dirty="0"/>
          </a:p>
        </p:txBody>
      </p:sp>
      <p:sp>
        <p:nvSpPr>
          <p:cNvPr id="3" name="Content Placeholder 2"/>
          <p:cNvSpPr>
            <a:spLocks noGrp="1"/>
          </p:cNvSpPr>
          <p:nvPr>
            <p:ph idx="1"/>
          </p:nvPr>
        </p:nvSpPr>
        <p:spPr>
          <a:xfrm>
            <a:off x="381000" y="1416050"/>
            <a:ext cx="8388350" cy="5207579"/>
          </a:xfrm>
        </p:spPr>
        <p:txBody>
          <a:bodyPr/>
          <a:lstStyle/>
          <a:p>
            <a:r>
              <a:rPr lang="en-GB" sz="2800" dirty="0" smtClean="0"/>
              <a:t>SAML</a:t>
            </a:r>
          </a:p>
          <a:p>
            <a:pPr lvl="1"/>
            <a:r>
              <a:rPr lang="en-GB" sz="2400" dirty="0" smtClean="0"/>
              <a:t>Security Assertion </a:t>
            </a:r>
            <a:r>
              <a:rPr lang="en-GB" sz="2400" dirty="0" err="1" smtClean="0"/>
              <a:t>Markup</a:t>
            </a:r>
            <a:r>
              <a:rPr lang="en-GB" sz="2400" dirty="0" smtClean="0"/>
              <a:t> Language</a:t>
            </a:r>
          </a:p>
          <a:p>
            <a:pPr lvl="1"/>
            <a:r>
              <a:rPr lang="en-GB" sz="2400" dirty="0" smtClean="0"/>
              <a:t>Prevailing format for credentials today</a:t>
            </a:r>
          </a:p>
          <a:p>
            <a:r>
              <a:rPr lang="en-GB" sz="2800" dirty="0" smtClean="0"/>
              <a:t>What’s in a security token?</a:t>
            </a:r>
          </a:p>
          <a:p>
            <a:pPr lvl="1"/>
            <a:r>
              <a:rPr lang="en-GB" sz="2400" dirty="0" smtClean="0"/>
              <a:t>Collection of claims (self-asserted or verifiable)</a:t>
            </a:r>
          </a:p>
          <a:p>
            <a:pPr lvl="1"/>
            <a:r>
              <a:rPr lang="en-GB" sz="2400" dirty="0" smtClean="0"/>
              <a:t>Token signed by issuer</a:t>
            </a:r>
          </a:p>
          <a:p>
            <a:r>
              <a:rPr lang="en-GB" sz="2800" dirty="0" smtClean="0"/>
              <a:t>Issuing a token</a:t>
            </a:r>
          </a:p>
          <a:p>
            <a:pPr lvl="1"/>
            <a:r>
              <a:rPr lang="en-GB" sz="2400" dirty="0" smtClean="0"/>
              <a:t>Use WS-Security and WS-Trust</a:t>
            </a:r>
          </a:p>
          <a:p>
            <a:r>
              <a:rPr lang="en-GB" sz="2800" dirty="0" smtClean="0"/>
              <a:t>Consuming a token</a:t>
            </a:r>
          </a:p>
          <a:p>
            <a:pPr lvl="1"/>
            <a:r>
              <a:rPr lang="en-GB" sz="2400" dirty="0" smtClean="0"/>
              <a:t>Verify signature, decide if issuer trusted</a:t>
            </a:r>
          </a:p>
          <a:p>
            <a:pPr lvl="1"/>
            <a:r>
              <a:rPr lang="en-GB" sz="2400" dirty="0" smtClean="0"/>
              <a:t>Read claims (for </a:t>
            </a:r>
            <a:r>
              <a:rPr lang="en-GB" sz="2400" dirty="0" err="1" smtClean="0"/>
              <a:t>authZ</a:t>
            </a:r>
            <a:r>
              <a:rPr lang="en-GB" sz="2400" dirty="0" smtClean="0"/>
              <a:t> decisions)</a:t>
            </a:r>
            <a:endParaRPr lang="en-GB" sz="24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 Security Token</a:t>
            </a:r>
            <a:endParaRPr lang="en-GB" dirty="0"/>
          </a:p>
        </p:txBody>
      </p:sp>
      <p:sp>
        <p:nvSpPr>
          <p:cNvPr id="3" name="Content Placeholder 2"/>
          <p:cNvSpPr>
            <a:spLocks noGrp="1"/>
          </p:cNvSpPr>
          <p:nvPr>
            <p:ph idx="1"/>
          </p:nvPr>
        </p:nvSpPr>
        <p:spPr>
          <a:xfrm>
            <a:off x="381000" y="2285992"/>
            <a:ext cx="8388350" cy="1717393"/>
          </a:xfrm>
        </p:spPr>
        <p:txBody>
          <a:bodyPr/>
          <a:lstStyle/>
          <a:p>
            <a:pPr>
              <a:buNone/>
            </a:pPr>
            <a:r>
              <a:rPr lang="en-GB" dirty="0" smtClean="0"/>
              <a:t>Given Name:	Martin</a:t>
            </a:r>
          </a:p>
          <a:p>
            <a:pPr>
              <a:buNone/>
            </a:pPr>
            <a:r>
              <a:rPr lang="en-GB" dirty="0" smtClean="0"/>
              <a:t>Surname:		Parry</a:t>
            </a:r>
          </a:p>
          <a:p>
            <a:pPr>
              <a:buNone/>
            </a:pPr>
            <a:r>
              <a:rPr lang="en-GB" dirty="0" smtClean="0"/>
              <a:t>Email:		martin.parry@microsoft.com</a:t>
            </a:r>
            <a:endParaRPr lang="en-GB" dirty="0"/>
          </a:p>
        </p:txBody>
      </p:sp>
      <p:sp>
        <p:nvSpPr>
          <p:cNvPr id="4" name="Folded Corner 3"/>
          <p:cNvSpPr/>
          <p:nvPr/>
        </p:nvSpPr>
        <p:spPr>
          <a:xfrm>
            <a:off x="5572132" y="4357694"/>
            <a:ext cx="1857388" cy="1285884"/>
          </a:xfrm>
          <a:prstGeom prst="foldedCorner">
            <a:avLst/>
          </a:prstGeom>
        </p:spPr>
        <p:style>
          <a:lnRef idx="1">
            <a:schemeClr val="accent2"/>
          </a:lnRef>
          <a:fillRef idx="3">
            <a:schemeClr val="accent2"/>
          </a:fillRef>
          <a:effectRef idx="2">
            <a:schemeClr val="accent2"/>
          </a:effectRef>
          <a:fontRef idx="minor">
            <a:schemeClr val="lt1"/>
          </a:fontRef>
        </p:style>
        <p:txBody>
          <a:bodyPr rtlCol="0" anchor="ctr"/>
          <a:lstStyle/>
          <a:p>
            <a:r>
              <a:rPr lang="en-GB" dirty="0" smtClean="0"/>
              <a:t>Martin</a:t>
            </a:r>
            <a:br>
              <a:rPr lang="en-GB" dirty="0" smtClean="0"/>
            </a:br>
            <a:r>
              <a:rPr lang="en-GB" dirty="0" smtClean="0"/>
              <a:t>Parry</a:t>
            </a:r>
            <a:br>
              <a:rPr lang="en-GB" dirty="0" smtClean="0"/>
            </a:br>
            <a:r>
              <a:rPr lang="en-GB" dirty="0" err="1" smtClean="0"/>
              <a:t>martin.parry</a:t>
            </a:r>
            <a:r>
              <a:rPr lang="en-GB" dirty="0" smtClean="0"/>
              <a:t>@...</a:t>
            </a:r>
            <a:endParaRPr lang="en-GB"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Security Token Service</a:t>
            </a:r>
            <a:endParaRPr lang="en-GB" dirty="0"/>
          </a:p>
        </p:txBody>
      </p:sp>
      <p:graphicFrame>
        <p:nvGraphicFramePr>
          <p:cNvPr id="15" name="Object 3"/>
          <p:cNvGraphicFramePr>
            <a:graphicFrameLocks noChangeAspect="1"/>
          </p:cNvGraphicFramePr>
          <p:nvPr/>
        </p:nvGraphicFramePr>
        <p:xfrm>
          <a:off x="4714876" y="1857364"/>
          <a:ext cx="1476375" cy="1943100"/>
        </p:xfrm>
        <a:graphic>
          <a:graphicData uri="http://schemas.openxmlformats.org/presentationml/2006/ole">
            <p:oleObj spid="_x0000_s27650" name="Visio" r:id="rId3" imgW="737311" imgH="970280" progId="">
              <p:embed/>
            </p:oleObj>
          </a:graphicData>
        </a:graphic>
      </p:graphicFrame>
      <p:sp>
        <p:nvSpPr>
          <p:cNvPr id="5" name="Right Arrow 4"/>
          <p:cNvSpPr/>
          <p:nvPr/>
        </p:nvSpPr>
        <p:spPr>
          <a:xfrm>
            <a:off x="1284266" y="2863840"/>
            <a:ext cx="3357586" cy="142876"/>
          </a:xfrm>
          <a:prstGeom prst="rightArrow">
            <a:avLst/>
          </a:prstGeom>
        </p:spPr>
        <p:style>
          <a:lnRef idx="1">
            <a:schemeClr val="accent6"/>
          </a:lnRef>
          <a:fillRef idx="2">
            <a:schemeClr val="accent6"/>
          </a:fillRef>
          <a:effectRef idx="1">
            <a:schemeClr val="accent6"/>
          </a:effectRef>
          <a:fontRef idx="minor">
            <a:schemeClr val="dk1"/>
          </a:fontRef>
        </p:style>
        <p:txBody>
          <a:bodyPr rtlCol="0" anchor="b" anchorCtr="0"/>
          <a:lstStyle/>
          <a:p>
            <a:pPr algn="ctr"/>
            <a:endParaRPr lang="en-GB" dirty="0"/>
          </a:p>
        </p:txBody>
      </p:sp>
      <p:sp>
        <p:nvSpPr>
          <p:cNvPr id="6" name="TextBox 5"/>
          <p:cNvSpPr txBox="1"/>
          <p:nvPr/>
        </p:nvSpPr>
        <p:spPr>
          <a:xfrm>
            <a:off x="1285852" y="3143248"/>
            <a:ext cx="2480166" cy="1477328"/>
          </a:xfrm>
          <a:prstGeom prst="rect">
            <a:avLst/>
          </a:prstGeom>
          <a:noFill/>
        </p:spPr>
        <p:txBody>
          <a:bodyPr wrap="none" rtlCol="0">
            <a:spAutoFit/>
          </a:bodyPr>
          <a:lstStyle/>
          <a:p>
            <a:r>
              <a:rPr lang="en-GB" dirty="0" smtClean="0"/>
              <a:t>Username/password</a:t>
            </a:r>
            <a:br>
              <a:rPr lang="en-GB" dirty="0" smtClean="0"/>
            </a:br>
            <a:r>
              <a:rPr lang="en-GB" dirty="0" smtClean="0"/>
              <a:t>X.509 Certificate</a:t>
            </a:r>
            <a:br>
              <a:rPr lang="en-GB" dirty="0" smtClean="0"/>
            </a:br>
            <a:r>
              <a:rPr lang="en-GB" dirty="0" smtClean="0"/>
              <a:t>Another security token</a:t>
            </a:r>
            <a:br>
              <a:rPr lang="en-GB" dirty="0" smtClean="0"/>
            </a:br>
            <a:r>
              <a:rPr lang="en-GB" dirty="0" smtClean="0"/>
              <a:t>Biometric</a:t>
            </a:r>
          </a:p>
          <a:p>
            <a:r>
              <a:rPr lang="en-GB" dirty="0" smtClean="0"/>
              <a:t>Etc...</a:t>
            </a:r>
          </a:p>
        </p:txBody>
      </p:sp>
      <p:sp>
        <p:nvSpPr>
          <p:cNvPr id="7" name="TextBox 6"/>
          <p:cNvSpPr txBox="1"/>
          <p:nvPr/>
        </p:nvSpPr>
        <p:spPr>
          <a:xfrm>
            <a:off x="1285852" y="2357430"/>
            <a:ext cx="2159566" cy="369332"/>
          </a:xfrm>
          <a:prstGeom prst="rect">
            <a:avLst/>
          </a:prstGeom>
          <a:noFill/>
        </p:spPr>
        <p:txBody>
          <a:bodyPr wrap="none" rtlCol="0">
            <a:spAutoFit/>
          </a:bodyPr>
          <a:lstStyle/>
          <a:p>
            <a:r>
              <a:rPr lang="en-GB" dirty="0" smtClean="0"/>
              <a:t>Give it something...</a:t>
            </a:r>
            <a:endParaRPr lang="en-GB" dirty="0"/>
          </a:p>
        </p:txBody>
      </p:sp>
      <p:sp>
        <p:nvSpPr>
          <p:cNvPr id="9" name="Folded Corner 8"/>
          <p:cNvSpPr/>
          <p:nvPr/>
        </p:nvSpPr>
        <p:spPr>
          <a:xfrm>
            <a:off x="4286248" y="4500570"/>
            <a:ext cx="1857388" cy="1428760"/>
          </a:xfrm>
          <a:prstGeom prst="foldedCorner">
            <a:avLst/>
          </a:prstGeom>
        </p:spPr>
        <p:style>
          <a:lnRef idx="1">
            <a:schemeClr val="accent2"/>
          </a:lnRef>
          <a:fillRef idx="3">
            <a:schemeClr val="accent2"/>
          </a:fillRef>
          <a:effectRef idx="2">
            <a:schemeClr val="accent2"/>
          </a:effectRef>
          <a:fontRef idx="minor">
            <a:schemeClr val="lt1"/>
          </a:fontRef>
        </p:style>
        <p:txBody>
          <a:bodyPr rtlCol="0" anchor="ctr"/>
          <a:lstStyle/>
          <a:p>
            <a:r>
              <a:rPr lang="en-GB" dirty="0" smtClean="0"/>
              <a:t>Martin</a:t>
            </a:r>
            <a:br>
              <a:rPr lang="en-GB" dirty="0" smtClean="0"/>
            </a:br>
            <a:r>
              <a:rPr lang="en-GB" dirty="0" smtClean="0"/>
              <a:t>Parry</a:t>
            </a:r>
            <a:br>
              <a:rPr lang="en-GB" dirty="0" smtClean="0"/>
            </a:br>
            <a:r>
              <a:rPr lang="en-GB" dirty="0" err="1" smtClean="0"/>
              <a:t>martin.parry</a:t>
            </a:r>
            <a:r>
              <a:rPr lang="en-GB" dirty="0" smtClean="0"/>
              <a:t>@...</a:t>
            </a:r>
            <a:endParaRPr lang="en-GB" dirty="0"/>
          </a:p>
        </p:txBody>
      </p:sp>
      <p:sp>
        <p:nvSpPr>
          <p:cNvPr id="10" name="Curved Left Arrow 9"/>
          <p:cNvSpPr/>
          <p:nvPr/>
        </p:nvSpPr>
        <p:spPr>
          <a:xfrm>
            <a:off x="6215074" y="3214686"/>
            <a:ext cx="1214446" cy="1643074"/>
          </a:xfrm>
          <a:prstGeom prst="curved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chemeClr val="tx1"/>
              </a:solidFill>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Information Card</a:t>
            </a:r>
            <a:endParaRPr lang="en-GB" dirty="0"/>
          </a:p>
        </p:txBody>
      </p:sp>
      <p:sp>
        <p:nvSpPr>
          <p:cNvPr id="3" name="Content Placeholder 2"/>
          <p:cNvSpPr>
            <a:spLocks noGrp="1"/>
          </p:cNvSpPr>
          <p:nvPr>
            <p:ph idx="1"/>
          </p:nvPr>
        </p:nvSpPr>
        <p:spPr/>
        <p:txBody>
          <a:bodyPr>
            <a:normAutofit/>
          </a:bodyPr>
          <a:lstStyle/>
          <a:p>
            <a:r>
              <a:rPr lang="en-GB" dirty="0" smtClean="0"/>
              <a:t>Personal Card</a:t>
            </a:r>
          </a:p>
          <a:p>
            <a:pPr lvl="1"/>
            <a:r>
              <a:rPr lang="en-GB" dirty="0" smtClean="0"/>
              <a:t>Refers to self-issued security token</a:t>
            </a:r>
          </a:p>
          <a:p>
            <a:pPr lvl="1"/>
            <a:r>
              <a:rPr lang="en-GB" dirty="0" smtClean="0"/>
              <a:t>Securely stored on user’s PC</a:t>
            </a:r>
          </a:p>
          <a:p>
            <a:pPr lvl="1"/>
            <a:r>
              <a:rPr lang="en-GB" dirty="0" smtClean="0"/>
              <a:t>Fixed set of claims available</a:t>
            </a:r>
          </a:p>
          <a:p>
            <a:r>
              <a:rPr lang="en-GB" dirty="0" smtClean="0"/>
              <a:t>Managed Card</a:t>
            </a:r>
          </a:p>
          <a:p>
            <a:pPr lvl="1"/>
            <a:r>
              <a:rPr lang="en-GB" dirty="0" smtClean="0"/>
              <a:t>Refers to Identity Provider that can issue tokens</a:t>
            </a:r>
          </a:p>
          <a:p>
            <a:pPr lvl="1"/>
            <a:r>
              <a:rPr lang="en-GB" dirty="0" smtClean="0"/>
              <a:t>User’s PC stores only the IP details</a:t>
            </a:r>
          </a:p>
          <a:p>
            <a:pPr lvl="1"/>
            <a:r>
              <a:rPr lang="en-GB" dirty="0" smtClean="0"/>
              <a:t>Claims are extensible</a:t>
            </a: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49808" y="3000372"/>
            <a:ext cx="8013192" cy="1636776"/>
          </a:xfrm>
        </p:spPr>
        <p:txBody>
          <a:bodyPr>
            <a:normAutofit/>
          </a:bodyPr>
          <a:lstStyle/>
          <a:p>
            <a:r>
              <a:rPr lang="en-GB" sz="6000" dirty="0" smtClean="0">
                <a:solidFill>
                  <a:schemeClr val="accent1">
                    <a:lumMod val="60000"/>
                    <a:lumOff val="40000"/>
                  </a:schemeClr>
                </a:solidFill>
              </a:rPr>
              <a:t>Personal </a:t>
            </a:r>
            <a:r>
              <a:rPr lang="en-GB" sz="6000" dirty="0" smtClean="0">
                <a:solidFill>
                  <a:schemeClr val="accent1">
                    <a:lumMod val="60000"/>
                    <a:lumOff val="40000"/>
                  </a:schemeClr>
                </a:solidFill>
              </a:rPr>
              <a:t>Cards</a:t>
            </a:r>
            <a:endParaRPr lang="en-GB" sz="6000" dirty="0">
              <a:solidFill>
                <a:schemeClr val="accent1">
                  <a:lumMod val="60000"/>
                  <a:lumOff val="40000"/>
                </a:schemeClr>
              </a:solidFill>
            </a:endParaRPr>
          </a:p>
        </p:txBody>
      </p:sp>
      <p:sp>
        <p:nvSpPr>
          <p:cNvPr id="6" name="Text Placeholder 5"/>
          <p:cNvSpPr>
            <a:spLocks noGrp="1"/>
          </p:cNvSpPr>
          <p:nvPr>
            <p:ph type="body" idx="1"/>
          </p:nvPr>
        </p:nvSpPr>
        <p:spPr>
          <a:xfrm>
            <a:off x="642910" y="571480"/>
            <a:ext cx="8022336" cy="1643074"/>
          </a:xfrm>
        </p:spPr>
        <p:txBody>
          <a:bodyPr>
            <a:noAutofit/>
          </a:bodyPr>
          <a:lstStyle/>
          <a:p>
            <a:r>
              <a:rPr lang="en-GB" sz="9600" dirty="0" smtClean="0">
                <a:effectLst>
                  <a:innerShdw blurRad="63500" dist="50800" dir="2700000">
                    <a:prstClr val="black">
                      <a:alpha val="50000"/>
                    </a:prstClr>
                  </a:innerShdw>
                  <a:reflection blurRad="6350" stA="55000" endA="300" endPos="45500" dir="5400000" sy="-100000" algn="bl" rotWithShape="0"/>
                </a:effectLst>
              </a:rPr>
              <a:t>Demo</a:t>
            </a:r>
            <a:endParaRPr lang="en-GB" sz="9600" dirty="0">
              <a:effectLst>
                <a:innerShdw blurRad="63500" dist="50800" dir="2700000">
                  <a:prstClr val="black">
                    <a:alpha val="50000"/>
                  </a:prstClr>
                </a:innerShdw>
                <a:reflection blurRad="6350" stA="55000" endA="300" endPos="45500" dir="5400000" sy="-100000" algn="bl" rotWithShape="0"/>
              </a:effectLst>
            </a:endParaRPr>
          </a:p>
        </p:txBody>
      </p:sp>
    </p:spTree>
  </p:cSld>
  <p:clrMapOvr>
    <a:masterClrMapping/>
  </p:clrMapOvr>
  <p:transition advTm="540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Federation</a:t>
            </a:r>
            <a:endParaRPr lang="en-GB" dirty="0"/>
          </a:p>
        </p:txBody>
      </p:sp>
      <p:sp>
        <p:nvSpPr>
          <p:cNvPr id="3" name="Content Placeholder 2"/>
          <p:cNvSpPr>
            <a:spLocks noGrp="1"/>
          </p:cNvSpPr>
          <p:nvPr>
            <p:ph idx="1"/>
          </p:nvPr>
        </p:nvSpPr>
        <p:spPr>
          <a:xfrm>
            <a:off x="381000" y="1860355"/>
            <a:ext cx="8388350" cy="3711785"/>
          </a:xfrm>
        </p:spPr>
        <p:txBody>
          <a:bodyPr>
            <a:normAutofit/>
          </a:bodyPr>
          <a:lstStyle/>
          <a:p>
            <a:r>
              <a:rPr lang="en-GB" dirty="0" smtClean="0"/>
              <a:t>If users have accounts elsewhere and you trust the authentication that takes place there</a:t>
            </a:r>
          </a:p>
          <a:p>
            <a:pPr lvl="1"/>
            <a:r>
              <a:rPr lang="en-GB" dirty="0" smtClean="0"/>
              <a:t>Don’t add user accounts to your system</a:t>
            </a:r>
          </a:p>
          <a:p>
            <a:pPr lvl="1"/>
            <a:r>
              <a:rPr lang="en-GB" dirty="0" smtClean="0"/>
              <a:t>Accept security tokens issued elsewhere</a:t>
            </a:r>
          </a:p>
          <a:p>
            <a:pPr lvl="1"/>
            <a:r>
              <a:rPr lang="en-GB" dirty="0" smtClean="0"/>
              <a:t>Establish trust between systems</a:t>
            </a:r>
          </a:p>
          <a:p>
            <a:r>
              <a:rPr lang="en-GB" dirty="0" smtClean="0"/>
              <a:t>WS-Federation</a:t>
            </a:r>
          </a:p>
          <a:p>
            <a:r>
              <a:rPr lang="en-GB" dirty="0" smtClean="0"/>
              <a:t>Think of B2B scenarios</a:t>
            </a:r>
            <a:endParaRPr lang="en-GB"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Federation: example</a:t>
            </a:r>
            <a:endParaRPr lang="en-GB" dirty="0"/>
          </a:p>
        </p:txBody>
      </p:sp>
      <p:sp>
        <p:nvSpPr>
          <p:cNvPr id="3" name="Content Placeholder 2"/>
          <p:cNvSpPr>
            <a:spLocks noGrp="1"/>
          </p:cNvSpPr>
          <p:nvPr>
            <p:ph idx="1"/>
          </p:nvPr>
        </p:nvSpPr>
        <p:spPr>
          <a:xfrm>
            <a:off x="381000" y="1687378"/>
            <a:ext cx="8388350" cy="4670580"/>
          </a:xfrm>
        </p:spPr>
        <p:txBody>
          <a:bodyPr/>
          <a:lstStyle/>
          <a:p>
            <a:r>
              <a:rPr lang="en-US" sz="2800" dirty="0" smtClean="0"/>
              <a:t>Instead of provisioning a new user account for a partner, I’ll let her organization authenticate her</a:t>
            </a:r>
          </a:p>
          <a:p>
            <a:pPr lvl="1"/>
            <a:r>
              <a:rPr lang="en-US" sz="2400" dirty="0" smtClean="0"/>
              <a:t>Automate the trust relationship</a:t>
            </a:r>
          </a:p>
          <a:p>
            <a:pPr lvl="1"/>
            <a:r>
              <a:rPr lang="en-US" sz="2400" dirty="0" smtClean="0"/>
              <a:t>Ask user to supply a SAML token issued by a partner org</a:t>
            </a:r>
          </a:p>
          <a:p>
            <a:r>
              <a:rPr lang="en-US" sz="2800" dirty="0" smtClean="0"/>
              <a:t>SAML token contains claims about the user</a:t>
            </a:r>
          </a:p>
          <a:p>
            <a:pPr lvl="1"/>
            <a:r>
              <a:rPr lang="en-US" sz="2400" dirty="0" smtClean="0"/>
              <a:t>Partner org claims that this user’s name is Alice</a:t>
            </a:r>
          </a:p>
          <a:p>
            <a:pPr lvl="1"/>
            <a:r>
              <a:rPr lang="en-US" sz="2400" dirty="0" smtClean="0"/>
              <a:t>Partner org claims that Alice is a Purchaser</a:t>
            </a:r>
          </a:p>
          <a:p>
            <a:pPr lvl="1"/>
            <a:r>
              <a:rPr lang="en-US" sz="2400" dirty="0" smtClean="0"/>
              <a:t>Partner org claims that Alice is authorized to purchase bike parts</a:t>
            </a:r>
          </a:p>
          <a:p>
            <a:r>
              <a:rPr lang="en-US" sz="2800" dirty="0" smtClean="0"/>
              <a:t>Reduces identity management burden and latency</a:t>
            </a:r>
            <a:endParaRPr lang="en-US" sz="2800"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49808" y="3000372"/>
            <a:ext cx="8013192" cy="1636776"/>
          </a:xfrm>
        </p:spPr>
        <p:txBody>
          <a:bodyPr>
            <a:normAutofit/>
          </a:bodyPr>
          <a:lstStyle/>
          <a:p>
            <a:r>
              <a:rPr lang="en-GB" sz="6000" dirty="0" smtClean="0">
                <a:solidFill>
                  <a:schemeClr val="accent1">
                    <a:lumMod val="60000"/>
                    <a:lumOff val="40000"/>
                  </a:schemeClr>
                </a:solidFill>
              </a:rPr>
              <a:t>Managed Cards</a:t>
            </a:r>
            <a:endParaRPr lang="en-GB" sz="6000" dirty="0">
              <a:solidFill>
                <a:schemeClr val="accent1">
                  <a:lumMod val="60000"/>
                  <a:lumOff val="40000"/>
                </a:schemeClr>
              </a:solidFill>
            </a:endParaRPr>
          </a:p>
        </p:txBody>
      </p:sp>
      <p:sp>
        <p:nvSpPr>
          <p:cNvPr id="6" name="Text Placeholder 5"/>
          <p:cNvSpPr>
            <a:spLocks noGrp="1"/>
          </p:cNvSpPr>
          <p:nvPr>
            <p:ph type="body" idx="1"/>
          </p:nvPr>
        </p:nvSpPr>
        <p:spPr>
          <a:xfrm>
            <a:off x="642910" y="571480"/>
            <a:ext cx="8022336" cy="1643074"/>
          </a:xfrm>
        </p:spPr>
        <p:txBody>
          <a:bodyPr>
            <a:noAutofit/>
          </a:bodyPr>
          <a:lstStyle/>
          <a:p>
            <a:r>
              <a:rPr lang="en-GB" sz="9600" dirty="0" smtClean="0">
                <a:effectLst>
                  <a:innerShdw blurRad="63500" dist="50800" dir="2700000">
                    <a:prstClr val="black">
                      <a:alpha val="50000"/>
                    </a:prstClr>
                  </a:innerShdw>
                  <a:reflection blurRad="6350" stA="55000" endA="300" endPos="45500" dir="5400000" sy="-100000" algn="bl" rotWithShape="0"/>
                </a:effectLst>
              </a:rPr>
              <a:t>Demo</a:t>
            </a:r>
            <a:endParaRPr lang="en-GB" sz="9600" dirty="0">
              <a:effectLst>
                <a:innerShdw blurRad="63500" dist="50800" dir="2700000">
                  <a:prstClr val="black">
                    <a:alpha val="50000"/>
                  </a:prstClr>
                </a:innerShdw>
                <a:reflection blurRad="6350" stA="55000" endA="300" endPos="45500" dir="5400000" sy="-100000" algn="bl" rotWithShape="0"/>
              </a:effectLst>
            </a:endParaRPr>
          </a:p>
        </p:txBody>
      </p:sp>
    </p:spTree>
  </p:cSld>
  <p:clrMapOvr>
    <a:masterClrMapping/>
  </p:clrMapOvr>
  <p:transition advTm="540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What’s in the HTML?</a:t>
            </a:r>
            <a:endParaRPr lang="en-GB" dirty="0"/>
          </a:p>
        </p:txBody>
      </p:sp>
      <p:sp>
        <p:nvSpPr>
          <p:cNvPr id="4" name="Content Placeholder 2"/>
          <p:cNvSpPr>
            <a:spLocks noGrp="1"/>
          </p:cNvSpPr>
          <p:nvPr>
            <p:ph idx="1"/>
          </p:nvPr>
        </p:nvSpPr>
        <p:spPr>
          <a:xfrm>
            <a:off x="381000" y="1857364"/>
            <a:ext cx="8388350" cy="4598182"/>
          </a:xfrm>
          <a:prstGeom prst="rect">
            <a:avLst/>
          </a:prstGeom>
          <a:solidFill>
            <a:schemeClr val="accent1">
              <a:lumMod val="40000"/>
              <a:lumOff val="60000"/>
            </a:schemeClr>
          </a:solidFill>
          <a:scene3d>
            <a:camera prst="orthographicFront"/>
            <a:lightRig rig="threePt" dir="t"/>
          </a:scene3d>
          <a:sp3d>
            <a:bevelT/>
          </a:sp3d>
        </p:spPr>
        <p:txBody>
          <a:bodyPr>
            <a:normAutofit/>
            <a:sp3d extrusionH="57150">
              <a:bevelT w="38100" h="38100"/>
            </a:sp3d>
          </a:bodyPr>
          <a:lstStyle/>
          <a:p>
            <a:pPr>
              <a:buNone/>
            </a:pPr>
            <a:r>
              <a:rPr lang="en-GB" sz="1600" dirty="0" smtClean="0">
                <a:solidFill>
                  <a:srgbClr val="0070C0"/>
                </a:solidFill>
                <a:latin typeface="Consolas" pitchFamily="49" charset="0"/>
              </a:rPr>
              <a:t>&lt;</a:t>
            </a:r>
            <a:r>
              <a:rPr lang="en-GB" sz="1600" dirty="0" smtClean="0">
                <a:solidFill>
                  <a:schemeClr val="accent6">
                    <a:lumMod val="50000"/>
                  </a:schemeClr>
                </a:solidFill>
                <a:latin typeface="Consolas" pitchFamily="49" charset="0"/>
              </a:rPr>
              <a:t>form</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id</a:t>
            </a:r>
            <a:r>
              <a:rPr lang="en-GB" sz="1600" dirty="0" smtClean="0">
                <a:solidFill>
                  <a:srgbClr val="0000FF"/>
                </a:solidFill>
                <a:latin typeface="Consolas" pitchFamily="49" charset="0"/>
              </a:rPr>
              <a:t>="form1</a:t>
            </a:r>
            <a:r>
              <a:rPr lang="en-GB" sz="1600" dirty="0" smtClean="0">
                <a:solidFill>
                  <a:srgbClr val="0070C0"/>
                </a:solidFill>
                <a:latin typeface="Consolas" pitchFamily="49" charset="0"/>
              </a:rPr>
              <a:t>" </a:t>
            </a:r>
            <a:r>
              <a:rPr lang="en-GB" sz="1600" dirty="0" smtClean="0">
                <a:solidFill>
                  <a:srgbClr val="FF0000"/>
                </a:solidFill>
                <a:latin typeface="Consolas" pitchFamily="49" charset="0"/>
              </a:rPr>
              <a:t>method</a:t>
            </a:r>
            <a:r>
              <a:rPr lang="en-GB" sz="1600" dirty="0" smtClean="0">
                <a:solidFill>
                  <a:srgbClr val="0070C0"/>
                </a:solidFill>
                <a:latin typeface="Consolas" pitchFamily="49" charset="0"/>
              </a:rPr>
              <a:t>="post"</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action</a:t>
            </a:r>
            <a:r>
              <a:rPr lang="en-GB" sz="1600" dirty="0" smtClean="0">
                <a:solidFill>
                  <a:srgbClr val="0070C0"/>
                </a:solidFill>
                <a:latin typeface="Consolas" pitchFamily="49" charset="0"/>
              </a:rPr>
              <a:t>="login1.aspx"&gt;</a:t>
            </a:r>
          </a:p>
          <a:p>
            <a:pPr>
              <a:buNone/>
            </a:pPr>
            <a:r>
              <a:rPr lang="en-GB" sz="1600" dirty="0" smtClean="0">
                <a:solidFill>
                  <a:srgbClr val="0070C0"/>
                </a:solidFill>
                <a:latin typeface="Consolas" pitchFamily="49" charset="0"/>
              </a:rPr>
              <a:t>&lt;</a:t>
            </a:r>
            <a:r>
              <a:rPr lang="en-GB" sz="1600" dirty="0" smtClean="0">
                <a:solidFill>
                  <a:schemeClr val="accent6">
                    <a:lumMod val="50000"/>
                  </a:schemeClr>
                </a:solidFill>
                <a:latin typeface="Consolas" pitchFamily="49" charset="0"/>
              </a:rPr>
              <a:t>div</a:t>
            </a:r>
            <a:r>
              <a:rPr lang="en-GB" sz="1600" dirty="0" smtClean="0">
                <a:solidFill>
                  <a:srgbClr val="0070C0"/>
                </a:solidFill>
                <a:latin typeface="Consolas" pitchFamily="49" charset="0"/>
              </a:rPr>
              <a:t>&gt;</a:t>
            </a:r>
          </a:p>
          <a:p>
            <a:pPr>
              <a:buNone/>
            </a:pPr>
            <a:r>
              <a:rPr lang="en-GB" sz="1600" dirty="0" smtClean="0">
                <a:solidFill>
                  <a:schemeClr val="bg2"/>
                </a:solidFill>
                <a:latin typeface="Consolas" pitchFamily="49" charset="0"/>
              </a:rPr>
              <a:t> </a:t>
            </a:r>
            <a:r>
              <a:rPr lang="en-GB" sz="1600" dirty="0" smtClean="0">
                <a:solidFill>
                  <a:srgbClr val="0070C0"/>
                </a:solidFill>
                <a:latin typeface="Consolas" pitchFamily="49" charset="0"/>
              </a:rPr>
              <a:t>&lt;</a:t>
            </a:r>
            <a:r>
              <a:rPr lang="en-GB" sz="1600" dirty="0" smtClean="0">
                <a:solidFill>
                  <a:schemeClr val="accent6">
                    <a:lumMod val="50000"/>
                  </a:schemeClr>
                </a:solidFill>
                <a:latin typeface="Consolas" pitchFamily="49" charset="0"/>
              </a:rPr>
              <a:t>button</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type</a:t>
            </a:r>
            <a:r>
              <a:rPr lang="en-GB" sz="1600" dirty="0" smtClean="0">
                <a:solidFill>
                  <a:srgbClr val="0070C0"/>
                </a:solidFill>
                <a:latin typeface="Consolas" pitchFamily="49" charset="0"/>
              </a:rPr>
              <a:t>="submit"&gt;</a:t>
            </a:r>
            <a:r>
              <a:rPr lang="en-GB" sz="1600" dirty="0" smtClean="0">
                <a:solidFill>
                  <a:schemeClr val="bg2"/>
                </a:solidFill>
                <a:latin typeface="Consolas" pitchFamily="49" charset="0"/>
              </a:rPr>
              <a:t>Click here to sign in</a:t>
            </a:r>
            <a:r>
              <a:rPr lang="en-GB" sz="1600" dirty="0" smtClean="0">
                <a:solidFill>
                  <a:srgbClr val="0070C0"/>
                </a:solidFill>
                <a:latin typeface="Consolas" pitchFamily="49" charset="0"/>
              </a:rPr>
              <a:t>&lt;/</a:t>
            </a:r>
            <a:r>
              <a:rPr lang="en-GB" sz="1600" dirty="0" smtClean="0">
                <a:solidFill>
                  <a:schemeClr val="accent6">
                    <a:lumMod val="50000"/>
                  </a:schemeClr>
                </a:solidFill>
                <a:latin typeface="Consolas" pitchFamily="49" charset="0"/>
              </a:rPr>
              <a:t>button</a:t>
            </a:r>
            <a:r>
              <a:rPr lang="en-GB" sz="1600" dirty="0" smtClean="0">
                <a:solidFill>
                  <a:srgbClr val="0070C0"/>
                </a:solidFill>
                <a:latin typeface="Consolas" pitchFamily="49" charset="0"/>
              </a:rPr>
              <a:t>&gt;</a:t>
            </a:r>
          </a:p>
          <a:p>
            <a:pPr>
              <a:buNone/>
            </a:pPr>
            <a:r>
              <a:rPr lang="en-GB" sz="1600" dirty="0" smtClean="0">
                <a:solidFill>
                  <a:schemeClr val="bg2"/>
                </a:solidFill>
                <a:latin typeface="Consolas" pitchFamily="49" charset="0"/>
              </a:rPr>
              <a:t> </a:t>
            </a:r>
            <a:r>
              <a:rPr lang="en-GB" sz="1600" dirty="0" smtClean="0">
                <a:solidFill>
                  <a:srgbClr val="0070C0"/>
                </a:solidFill>
                <a:latin typeface="Consolas" pitchFamily="49" charset="0"/>
              </a:rPr>
              <a:t>&lt;</a:t>
            </a:r>
            <a:r>
              <a:rPr lang="en-GB" sz="1600" dirty="0" smtClean="0">
                <a:solidFill>
                  <a:schemeClr val="accent6">
                    <a:lumMod val="50000"/>
                  </a:schemeClr>
                </a:solidFill>
                <a:latin typeface="Consolas" pitchFamily="49" charset="0"/>
              </a:rPr>
              <a:t>object</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type</a:t>
            </a:r>
            <a:r>
              <a:rPr lang="en-GB" sz="1600" dirty="0" smtClean="0">
                <a:solidFill>
                  <a:srgbClr val="0070C0"/>
                </a:solidFill>
                <a:latin typeface="Consolas" pitchFamily="49" charset="0"/>
              </a:rPr>
              <a:t>="application/x-</a:t>
            </a:r>
            <a:r>
              <a:rPr lang="en-GB" sz="1600" dirty="0" err="1" smtClean="0">
                <a:solidFill>
                  <a:srgbClr val="0070C0"/>
                </a:solidFill>
                <a:latin typeface="Consolas" pitchFamily="49" charset="0"/>
              </a:rPr>
              <a:t>informationcard</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name</a:t>
            </a:r>
            <a:r>
              <a:rPr lang="en-GB" sz="1600" dirty="0" smtClean="0">
                <a:solidFill>
                  <a:srgbClr val="0070C0"/>
                </a:solidFill>
                <a:latin typeface="Consolas" pitchFamily="49" charset="0"/>
              </a:rPr>
              <a:t>="</a:t>
            </a:r>
            <a:r>
              <a:rPr lang="en-GB" sz="1600" dirty="0" err="1" smtClean="0">
                <a:solidFill>
                  <a:srgbClr val="0070C0"/>
                </a:solidFill>
                <a:latin typeface="Consolas" pitchFamily="49" charset="0"/>
              </a:rPr>
              <a:t>xmlToken</a:t>
            </a:r>
            <a:r>
              <a:rPr lang="en-GB" sz="1600" dirty="0" smtClean="0">
                <a:solidFill>
                  <a:srgbClr val="0070C0"/>
                </a:solidFill>
                <a:latin typeface="Consolas" pitchFamily="49" charset="0"/>
              </a:rPr>
              <a:t>"&gt;</a:t>
            </a:r>
          </a:p>
          <a:p>
            <a:pPr>
              <a:buNone/>
            </a:pPr>
            <a:r>
              <a:rPr lang="en-GB" sz="1600" dirty="0" smtClean="0">
                <a:solidFill>
                  <a:schemeClr val="bg2"/>
                </a:solidFill>
                <a:latin typeface="Consolas" pitchFamily="49" charset="0"/>
              </a:rPr>
              <a:t>  </a:t>
            </a:r>
            <a:r>
              <a:rPr lang="en-GB" sz="1600" dirty="0" smtClean="0">
                <a:solidFill>
                  <a:srgbClr val="0070C0"/>
                </a:solidFill>
                <a:latin typeface="Consolas" pitchFamily="49" charset="0"/>
              </a:rPr>
              <a:t>&lt;</a:t>
            </a:r>
            <a:r>
              <a:rPr lang="en-GB" sz="1600" dirty="0" err="1" smtClean="0">
                <a:solidFill>
                  <a:schemeClr val="accent6">
                    <a:lumMod val="50000"/>
                  </a:schemeClr>
                </a:solidFill>
                <a:latin typeface="Consolas" pitchFamily="49" charset="0"/>
              </a:rPr>
              <a:t>param</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name</a:t>
            </a:r>
            <a:r>
              <a:rPr lang="en-GB" sz="1600" dirty="0" smtClean="0">
                <a:solidFill>
                  <a:srgbClr val="0070C0"/>
                </a:solidFill>
                <a:latin typeface="Consolas" pitchFamily="49" charset="0"/>
              </a:rPr>
              <a:t>="</a:t>
            </a:r>
            <a:r>
              <a:rPr lang="en-GB" sz="1600" dirty="0" err="1" smtClean="0">
                <a:solidFill>
                  <a:srgbClr val="0070C0"/>
                </a:solidFill>
                <a:latin typeface="Consolas" pitchFamily="49" charset="0"/>
              </a:rPr>
              <a:t>tokenType</a:t>
            </a:r>
            <a:r>
              <a:rPr lang="en-GB" sz="1600" dirty="0" smtClean="0">
                <a:solidFill>
                  <a:srgbClr val="0070C0"/>
                </a:solidFill>
                <a:latin typeface="Consolas" pitchFamily="49" charset="0"/>
              </a:rPr>
              <a:t>"</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value</a:t>
            </a:r>
            <a:r>
              <a:rPr lang="en-GB" sz="1600" dirty="0" smtClean="0">
                <a:solidFill>
                  <a:srgbClr val="0070C0"/>
                </a:solidFill>
                <a:latin typeface="Consolas" pitchFamily="49" charset="0"/>
              </a:rPr>
              <a:t>="urn:oasis:names:tc:SAML:1.0:assertion"/&gt;</a:t>
            </a:r>
          </a:p>
          <a:p>
            <a:pPr>
              <a:buNone/>
            </a:pPr>
            <a:r>
              <a:rPr lang="en-GB" sz="1600" dirty="0" smtClean="0">
                <a:solidFill>
                  <a:schemeClr val="bg2"/>
                </a:solidFill>
                <a:latin typeface="Consolas" pitchFamily="49" charset="0"/>
              </a:rPr>
              <a:t>  </a:t>
            </a:r>
            <a:r>
              <a:rPr lang="en-GB" sz="1600" dirty="0" smtClean="0">
                <a:solidFill>
                  <a:srgbClr val="0070C0"/>
                </a:solidFill>
                <a:latin typeface="Consolas" pitchFamily="49" charset="0"/>
              </a:rPr>
              <a:t>&lt;</a:t>
            </a:r>
            <a:r>
              <a:rPr lang="en-GB" sz="1600" dirty="0" err="1" smtClean="0">
                <a:solidFill>
                  <a:schemeClr val="accent6">
                    <a:lumMod val="50000"/>
                  </a:schemeClr>
                </a:solidFill>
                <a:latin typeface="Consolas" pitchFamily="49" charset="0"/>
              </a:rPr>
              <a:t>param</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name</a:t>
            </a:r>
            <a:r>
              <a:rPr lang="en-GB" sz="1600" dirty="0" smtClean="0">
                <a:solidFill>
                  <a:srgbClr val="0070C0"/>
                </a:solidFill>
                <a:latin typeface="Consolas" pitchFamily="49" charset="0"/>
              </a:rPr>
              <a:t>="issuer"</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value</a:t>
            </a:r>
            <a:r>
              <a:rPr lang="en-GB" sz="1600" dirty="0" smtClean="0">
                <a:solidFill>
                  <a:srgbClr val="0070C0"/>
                </a:solidFill>
                <a:latin typeface="Consolas" pitchFamily="49" charset="0"/>
              </a:rPr>
              <a:t>="http://schemas.xmlsoap.org/ws/2005/05/identity/issuer/self"/&gt;</a:t>
            </a:r>
          </a:p>
          <a:p>
            <a:pPr>
              <a:buNone/>
            </a:pPr>
            <a:r>
              <a:rPr lang="en-GB" sz="1600" dirty="0" smtClean="0">
                <a:solidFill>
                  <a:schemeClr val="bg2"/>
                </a:solidFill>
                <a:latin typeface="Consolas" pitchFamily="49" charset="0"/>
              </a:rPr>
              <a:t>  </a:t>
            </a:r>
            <a:r>
              <a:rPr lang="en-GB" sz="1600" dirty="0" smtClean="0">
                <a:solidFill>
                  <a:srgbClr val="0070C0"/>
                </a:solidFill>
                <a:latin typeface="Consolas" pitchFamily="49" charset="0"/>
              </a:rPr>
              <a:t>&lt;</a:t>
            </a:r>
            <a:r>
              <a:rPr lang="en-GB" sz="1600" dirty="0" err="1" smtClean="0">
                <a:solidFill>
                  <a:schemeClr val="accent6">
                    <a:lumMod val="50000"/>
                  </a:schemeClr>
                </a:solidFill>
                <a:latin typeface="Consolas" pitchFamily="49" charset="0"/>
              </a:rPr>
              <a:t>param</a:t>
            </a: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name</a:t>
            </a:r>
            <a:r>
              <a:rPr lang="en-GB" sz="1600" dirty="0" smtClean="0">
                <a:solidFill>
                  <a:srgbClr val="0070C0"/>
                </a:solidFill>
                <a:latin typeface="Consolas" pitchFamily="49" charset="0"/>
              </a:rPr>
              <a:t>="</a:t>
            </a:r>
            <a:r>
              <a:rPr lang="en-GB" sz="1600" dirty="0" err="1" smtClean="0">
                <a:solidFill>
                  <a:srgbClr val="0070C0"/>
                </a:solidFill>
                <a:latin typeface="Consolas" pitchFamily="49" charset="0"/>
              </a:rPr>
              <a:t>requiredClaims</a:t>
            </a:r>
            <a:r>
              <a:rPr lang="en-GB" sz="1600" dirty="0" smtClean="0">
                <a:solidFill>
                  <a:srgbClr val="0070C0"/>
                </a:solidFill>
                <a:latin typeface="Consolas" pitchFamily="49" charset="0"/>
              </a:rPr>
              <a:t>"</a:t>
            </a:r>
          </a:p>
          <a:p>
            <a:pPr>
              <a:buNone/>
            </a:pPr>
            <a:r>
              <a:rPr lang="en-GB" sz="1600" dirty="0" smtClean="0">
                <a:solidFill>
                  <a:schemeClr val="bg2"/>
                </a:solidFill>
                <a:latin typeface="Consolas" pitchFamily="49" charset="0"/>
              </a:rPr>
              <a:t>   </a:t>
            </a:r>
            <a:r>
              <a:rPr lang="en-GB" sz="1600" dirty="0" smtClean="0">
                <a:solidFill>
                  <a:srgbClr val="FF0000"/>
                </a:solidFill>
                <a:latin typeface="Consolas" pitchFamily="49" charset="0"/>
              </a:rPr>
              <a:t>value</a:t>
            </a:r>
            <a:r>
              <a:rPr lang="en-GB" sz="1600" dirty="0" smtClean="0">
                <a:solidFill>
                  <a:srgbClr val="0070C0"/>
                </a:solidFill>
                <a:latin typeface="Consolas" pitchFamily="49" charset="0"/>
              </a:rPr>
              <a:t>="http://schemas.xmlsoap.org/ws/2005/05/identity/claims/givenname </a:t>
            </a:r>
          </a:p>
          <a:p>
            <a:pPr>
              <a:buNone/>
            </a:pPr>
            <a:r>
              <a:rPr lang="en-GB" sz="1600" dirty="0" smtClean="0">
                <a:solidFill>
                  <a:srgbClr val="0070C0"/>
                </a:solidFill>
                <a:latin typeface="Consolas" pitchFamily="49" charset="0"/>
              </a:rPr>
              <a:t>       http://schemas.xmlsoap.org/ws/2005/05/identity/claims/surname </a:t>
            </a:r>
          </a:p>
          <a:p>
            <a:pPr>
              <a:buNone/>
            </a:pPr>
            <a:r>
              <a:rPr lang="en-GB" sz="1600" dirty="0" smtClean="0">
                <a:solidFill>
                  <a:srgbClr val="0070C0"/>
                </a:solidFill>
                <a:latin typeface="Consolas" pitchFamily="49" charset="0"/>
              </a:rPr>
              <a:t>       http://schemas.xmlsoap.org/ws/2005/05/identity/claims/emailaddress</a:t>
            </a:r>
          </a:p>
          <a:p>
            <a:pPr>
              <a:buNone/>
            </a:pPr>
            <a:r>
              <a:rPr lang="en-GB" sz="1600" dirty="0" smtClean="0">
                <a:solidFill>
                  <a:srgbClr val="0070C0"/>
                </a:solidFill>
                <a:latin typeface="Consolas" pitchFamily="49" charset="0"/>
              </a:rPr>
              <a:t>       http://schemas.xmlsoap.org/ws/2005/05/identity/claims/privatepersonalidentifier" /&gt;</a:t>
            </a:r>
          </a:p>
          <a:p>
            <a:pPr>
              <a:buNone/>
            </a:pPr>
            <a:r>
              <a:rPr lang="en-GB" sz="1600" dirty="0" smtClean="0">
                <a:solidFill>
                  <a:schemeClr val="bg2"/>
                </a:solidFill>
                <a:latin typeface="Consolas" pitchFamily="49" charset="0"/>
              </a:rPr>
              <a:t> </a:t>
            </a:r>
            <a:r>
              <a:rPr lang="en-GB" sz="1600" dirty="0" smtClean="0">
                <a:solidFill>
                  <a:srgbClr val="0070C0"/>
                </a:solidFill>
                <a:latin typeface="Consolas" pitchFamily="49" charset="0"/>
              </a:rPr>
              <a:t>&lt;/</a:t>
            </a:r>
            <a:r>
              <a:rPr lang="en-GB" sz="1600" dirty="0" smtClean="0">
                <a:solidFill>
                  <a:schemeClr val="accent6">
                    <a:lumMod val="50000"/>
                  </a:schemeClr>
                </a:solidFill>
                <a:latin typeface="Consolas" pitchFamily="49" charset="0"/>
              </a:rPr>
              <a:t>object</a:t>
            </a:r>
            <a:r>
              <a:rPr lang="en-GB" sz="1600" dirty="0" smtClean="0">
                <a:solidFill>
                  <a:srgbClr val="0070C0"/>
                </a:solidFill>
                <a:latin typeface="Consolas" pitchFamily="49" charset="0"/>
              </a:rPr>
              <a:t>&gt;</a:t>
            </a:r>
          </a:p>
          <a:p>
            <a:pPr>
              <a:buNone/>
            </a:pPr>
            <a:r>
              <a:rPr lang="en-GB" sz="1600" dirty="0" smtClean="0">
                <a:solidFill>
                  <a:srgbClr val="0070C0"/>
                </a:solidFill>
                <a:latin typeface="Consolas" pitchFamily="49" charset="0"/>
              </a:rPr>
              <a:t>&lt;/</a:t>
            </a:r>
            <a:r>
              <a:rPr lang="en-GB" sz="1600" dirty="0" smtClean="0">
                <a:solidFill>
                  <a:schemeClr val="accent6">
                    <a:lumMod val="50000"/>
                  </a:schemeClr>
                </a:solidFill>
                <a:latin typeface="Consolas" pitchFamily="49" charset="0"/>
              </a:rPr>
              <a:t>div</a:t>
            </a:r>
            <a:r>
              <a:rPr lang="en-GB" sz="1600" dirty="0" smtClean="0">
                <a:solidFill>
                  <a:srgbClr val="0070C0"/>
                </a:solidFill>
                <a:latin typeface="Consolas" pitchFamily="49" charset="0"/>
              </a:rPr>
              <a:t>&gt;</a:t>
            </a:r>
          </a:p>
          <a:p>
            <a:pPr>
              <a:buNone/>
            </a:pPr>
            <a:r>
              <a:rPr lang="en-GB" sz="1600" dirty="0" smtClean="0">
                <a:solidFill>
                  <a:srgbClr val="0070C0"/>
                </a:solidFill>
                <a:latin typeface="Consolas" pitchFamily="49" charset="0"/>
              </a:rPr>
              <a:t>&lt;/</a:t>
            </a:r>
            <a:r>
              <a:rPr lang="en-GB" sz="1600" dirty="0" smtClean="0">
                <a:solidFill>
                  <a:schemeClr val="accent6">
                    <a:lumMod val="50000"/>
                  </a:schemeClr>
                </a:solidFill>
                <a:latin typeface="Consolas" pitchFamily="49" charset="0"/>
              </a:rPr>
              <a:t>form</a:t>
            </a:r>
            <a:r>
              <a:rPr lang="en-GB" sz="1600" dirty="0" smtClean="0">
                <a:solidFill>
                  <a:srgbClr val="0070C0"/>
                </a:solidFill>
                <a:latin typeface="Consolas" pitchFamily="49" charset="0"/>
              </a:rPr>
              <a:t>&gt;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Server-side code</a:t>
            </a:r>
            <a:endParaRPr lang="en-GB" dirty="0"/>
          </a:p>
        </p:txBody>
      </p:sp>
      <p:sp>
        <p:nvSpPr>
          <p:cNvPr id="3" name="Content Placeholder 2"/>
          <p:cNvSpPr>
            <a:spLocks noGrp="1"/>
          </p:cNvSpPr>
          <p:nvPr>
            <p:ph sz="quarter" idx="10"/>
          </p:nvPr>
        </p:nvSpPr>
        <p:spPr>
          <a:xfrm>
            <a:off x="500061" y="1714488"/>
            <a:ext cx="8143905" cy="3714776"/>
          </a:xfrm>
          <a:solidFill>
            <a:schemeClr val="accent1">
              <a:lumMod val="40000"/>
              <a:lumOff val="60000"/>
            </a:schemeClr>
          </a:solidFill>
          <a:scene3d>
            <a:camera prst="orthographicFront"/>
            <a:lightRig rig="threePt" dir="t"/>
          </a:scene3d>
          <a:sp3d>
            <a:bevelT/>
          </a:sp3d>
        </p:spPr>
        <p:txBody>
          <a:bodyPr/>
          <a:lstStyle/>
          <a:p>
            <a:pPr>
              <a:buNone/>
            </a:pPr>
            <a:r>
              <a:rPr lang="en-GB" sz="1600" dirty="0" smtClean="0">
                <a:solidFill>
                  <a:srgbClr val="0070C0"/>
                </a:solidFill>
                <a:latin typeface="Consolas" pitchFamily="49" charset="0"/>
              </a:rPr>
              <a:t>protected void</a:t>
            </a:r>
            <a:r>
              <a:rPr lang="en-GB" sz="1600" dirty="0" smtClean="0">
                <a:latin typeface="Consolas" pitchFamily="49" charset="0"/>
              </a:rPr>
              <a:t> </a:t>
            </a:r>
            <a:r>
              <a:rPr lang="en-GB" sz="1600" dirty="0" err="1" smtClean="0">
                <a:latin typeface="Consolas" pitchFamily="49" charset="0"/>
              </a:rPr>
              <a:t>Page_Load</a:t>
            </a:r>
            <a:r>
              <a:rPr lang="en-GB" sz="1600" dirty="0" smtClean="0">
                <a:latin typeface="Consolas" pitchFamily="49" charset="0"/>
              </a:rPr>
              <a:t>(</a:t>
            </a:r>
            <a:r>
              <a:rPr lang="en-GB" sz="1600" dirty="0" smtClean="0">
                <a:solidFill>
                  <a:srgbClr val="0070C0"/>
                </a:solidFill>
                <a:latin typeface="Consolas" pitchFamily="49" charset="0"/>
              </a:rPr>
              <a:t>object</a:t>
            </a:r>
            <a:r>
              <a:rPr lang="en-GB" sz="1600" dirty="0" smtClean="0">
                <a:latin typeface="Consolas" pitchFamily="49" charset="0"/>
              </a:rPr>
              <a:t> sender, </a:t>
            </a:r>
            <a:r>
              <a:rPr lang="en-GB" sz="1600" dirty="0" err="1" smtClean="0">
                <a:solidFill>
                  <a:srgbClr val="0070C0"/>
                </a:solidFill>
                <a:latin typeface="Consolas" pitchFamily="49" charset="0"/>
              </a:rPr>
              <a:t>EventArgs</a:t>
            </a:r>
            <a:r>
              <a:rPr lang="en-GB" sz="1600" dirty="0" smtClean="0">
                <a:latin typeface="Consolas" pitchFamily="49" charset="0"/>
              </a:rPr>
              <a:t> e)</a:t>
            </a:r>
          </a:p>
          <a:p>
            <a:pPr>
              <a:buNone/>
            </a:pPr>
            <a:r>
              <a:rPr lang="en-GB" sz="1600" dirty="0" smtClean="0">
                <a:latin typeface="Consolas" pitchFamily="49" charset="0"/>
              </a:rPr>
              <a:t>{</a:t>
            </a:r>
          </a:p>
          <a:p>
            <a:pPr>
              <a:buNone/>
            </a:pPr>
            <a:r>
              <a:rPr lang="en-GB" sz="1600" dirty="0" smtClean="0">
                <a:latin typeface="Consolas" pitchFamily="49" charset="0"/>
              </a:rPr>
              <a:t>    </a:t>
            </a:r>
            <a:r>
              <a:rPr lang="en-GB" sz="1600" dirty="0" smtClean="0">
                <a:solidFill>
                  <a:srgbClr val="0070C0"/>
                </a:solidFill>
                <a:latin typeface="Consolas" pitchFamily="49" charset="0"/>
              </a:rPr>
              <a:t>string</a:t>
            </a:r>
            <a:r>
              <a:rPr lang="en-GB" sz="1600" dirty="0" smtClean="0">
                <a:latin typeface="Consolas" pitchFamily="49" charset="0"/>
              </a:rPr>
              <a:t> </a:t>
            </a:r>
            <a:r>
              <a:rPr lang="en-GB" sz="1600" dirty="0" err="1" smtClean="0">
                <a:latin typeface="Consolas" pitchFamily="49" charset="0"/>
              </a:rPr>
              <a:t>xmlToken</a:t>
            </a:r>
            <a:r>
              <a:rPr lang="en-GB" sz="1600" dirty="0" smtClean="0">
                <a:latin typeface="Consolas" pitchFamily="49" charset="0"/>
              </a:rPr>
              <a:t> = </a:t>
            </a:r>
            <a:r>
              <a:rPr lang="en-GB" sz="1600" dirty="0" err="1" smtClean="0">
                <a:latin typeface="Consolas" pitchFamily="49" charset="0"/>
              </a:rPr>
              <a:t>Request.Params</a:t>
            </a:r>
            <a:r>
              <a:rPr lang="en-GB" sz="1600" dirty="0" smtClean="0">
                <a:latin typeface="Consolas" pitchFamily="49" charset="0"/>
              </a:rPr>
              <a:t>["</a:t>
            </a:r>
            <a:r>
              <a:rPr lang="en-GB" sz="1600" dirty="0" err="1" smtClean="0">
                <a:latin typeface="Consolas" pitchFamily="49" charset="0"/>
              </a:rPr>
              <a:t>xmlToken</a:t>
            </a:r>
            <a:r>
              <a:rPr lang="en-GB" sz="1600" dirty="0" smtClean="0">
                <a:latin typeface="Consolas" pitchFamily="49" charset="0"/>
              </a:rPr>
              <a:t>"];</a:t>
            </a:r>
          </a:p>
          <a:p>
            <a:pPr>
              <a:buNone/>
            </a:pPr>
            <a:r>
              <a:rPr lang="en-GB" sz="1600" dirty="0" smtClean="0">
                <a:latin typeface="Consolas" pitchFamily="49" charset="0"/>
              </a:rPr>
              <a:t>    </a:t>
            </a:r>
            <a:r>
              <a:rPr lang="en-GB" sz="1600" dirty="0" smtClean="0">
                <a:solidFill>
                  <a:srgbClr val="0070C0"/>
                </a:solidFill>
                <a:latin typeface="Consolas" pitchFamily="49" charset="0"/>
              </a:rPr>
              <a:t>if</a:t>
            </a:r>
            <a:r>
              <a:rPr lang="en-GB" sz="1600" dirty="0" smtClean="0">
                <a:latin typeface="Consolas" pitchFamily="49" charset="0"/>
              </a:rPr>
              <a:t> (</a:t>
            </a:r>
            <a:r>
              <a:rPr lang="en-GB" sz="1600" dirty="0" err="1" smtClean="0">
                <a:latin typeface="Consolas" pitchFamily="49" charset="0"/>
              </a:rPr>
              <a:t>xmlToken</a:t>
            </a:r>
            <a:r>
              <a:rPr lang="en-GB" sz="1600" dirty="0" smtClean="0">
                <a:latin typeface="Consolas" pitchFamily="49" charset="0"/>
              </a:rPr>
              <a:t> == null || </a:t>
            </a:r>
            <a:r>
              <a:rPr lang="en-GB" sz="1600" dirty="0" err="1" smtClean="0">
                <a:latin typeface="Consolas" pitchFamily="49" charset="0"/>
              </a:rPr>
              <a:t>xmlToken.Equals</a:t>
            </a:r>
            <a:r>
              <a:rPr lang="en-GB" sz="1600" dirty="0" smtClean="0">
                <a:latin typeface="Consolas" pitchFamily="49" charset="0"/>
              </a:rPr>
              <a:t>(""))</a:t>
            </a:r>
          </a:p>
          <a:p>
            <a:pPr>
              <a:buNone/>
            </a:pPr>
            <a:r>
              <a:rPr lang="en-GB" sz="1600" dirty="0" smtClean="0">
                <a:latin typeface="Consolas" pitchFamily="49" charset="0"/>
              </a:rPr>
              <a:t>        </a:t>
            </a:r>
            <a:r>
              <a:rPr lang="en-GB" sz="1600" dirty="0" err="1" smtClean="0">
                <a:latin typeface="Consolas" pitchFamily="49" charset="0"/>
              </a:rPr>
              <a:t>ShowError</a:t>
            </a:r>
            <a:r>
              <a:rPr lang="en-GB" sz="1600" dirty="0" smtClean="0">
                <a:latin typeface="Consolas" pitchFamily="49" charset="0"/>
              </a:rPr>
              <a:t>("Token presented was null");</a:t>
            </a:r>
          </a:p>
          <a:p>
            <a:pPr>
              <a:buNone/>
            </a:pPr>
            <a:r>
              <a:rPr lang="en-GB" sz="1600" dirty="0" smtClean="0">
                <a:latin typeface="Consolas" pitchFamily="49" charset="0"/>
              </a:rPr>
              <a:t>    </a:t>
            </a:r>
            <a:r>
              <a:rPr lang="en-GB" sz="1600" dirty="0" smtClean="0">
                <a:solidFill>
                  <a:srgbClr val="0070C0"/>
                </a:solidFill>
                <a:latin typeface="Consolas" pitchFamily="49" charset="0"/>
              </a:rPr>
              <a:t>else</a:t>
            </a:r>
          </a:p>
          <a:p>
            <a:pPr>
              <a:buNone/>
            </a:pPr>
            <a:r>
              <a:rPr lang="en-GB" sz="1600" dirty="0" smtClean="0">
                <a:latin typeface="Consolas" pitchFamily="49" charset="0"/>
              </a:rPr>
              <a:t>    {</a:t>
            </a:r>
          </a:p>
          <a:p>
            <a:pPr>
              <a:buNone/>
            </a:pPr>
            <a:r>
              <a:rPr lang="en-GB" sz="1600" dirty="0" smtClean="0">
                <a:latin typeface="Consolas" pitchFamily="49" charset="0"/>
              </a:rPr>
              <a:t>        </a:t>
            </a:r>
            <a:r>
              <a:rPr lang="en-GB" sz="1600" dirty="0" err="1" smtClean="0">
                <a:solidFill>
                  <a:srgbClr val="0070C0"/>
                </a:solidFill>
                <a:latin typeface="Consolas" pitchFamily="49" charset="0"/>
              </a:rPr>
              <a:t>TokenHelper</a:t>
            </a:r>
            <a:r>
              <a:rPr lang="en-GB" sz="1600" dirty="0" smtClean="0">
                <a:latin typeface="Consolas" pitchFamily="49" charset="0"/>
              </a:rPr>
              <a:t> </a:t>
            </a:r>
            <a:r>
              <a:rPr lang="en-GB" sz="1600" dirty="0" err="1" smtClean="0">
                <a:latin typeface="Consolas" pitchFamily="49" charset="0"/>
              </a:rPr>
              <a:t>tokenHelper</a:t>
            </a:r>
            <a:r>
              <a:rPr lang="en-GB" sz="1600" dirty="0" smtClean="0">
                <a:latin typeface="Consolas" pitchFamily="49" charset="0"/>
              </a:rPr>
              <a:t> =</a:t>
            </a:r>
          </a:p>
          <a:p>
            <a:pPr>
              <a:buNone/>
            </a:pPr>
            <a:r>
              <a:rPr lang="en-GB" sz="1600" dirty="0" smtClean="0">
                <a:latin typeface="Consolas" pitchFamily="49" charset="0"/>
              </a:rPr>
              <a:t>			</a:t>
            </a:r>
            <a:r>
              <a:rPr lang="en-GB" sz="1600" dirty="0" smtClean="0">
                <a:solidFill>
                  <a:srgbClr val="0070C0"/>
                </a:solidFill>
                <a:latin typeface="Consolas" pitchFamily="49" charset="0"/>
              </a:rPr>
              <a:t>new</a:t>
            </a:r>
            <a:r>
              <a:rPr lang="en-GB" sz="1600" dirty="0" smtClean="0">
                <a:latin typeface="Consolas" pitchFamily="49" charset="0"/>
              </a:rPr>
              <a:t> </a:t>
            </a:r>
            <a:r>
              <a:rPr lang="en-GB" sz="1600" dirty="0" err="1" smtClean="0">
                <a:solidFill>
                  <a:srgbClr val="0070C0"/>
                </a:solidFill>
                <a:latin typeface="Consolas" pitchFamily="49" charset="0"/>
              </a:rPr>
              <a:t>TokenHelper</a:t>
            </a:r>
            <a:r>
              <a:rPr lang="en-GB" sz="1600" dirty="0" smtClean="0">
                <a:latin typeface="Consolas" pitchFamily="49" charset="0"/>
              </a:rPr>
              <a:t>(</a:t>
            </a:r>
            <a:r>
              <a:rPr lang="en-GB" sz="1600" dirty="0" err="1" smtClean="0">
                <a:latin typeface="Consolas" pitchFamily="49" charset="0"/>
              </a:rPr>
              <a:t>xmlToken</a:t>
            </a:r>
            <a:r>
              <a:rPr lang="en-GB" sz="1600" dirty="0" smtClean="0">
                <a:latin typeface="Consolas" pitchFamily="49" charset="0"/>
              </a:rPr>
              <a:t>, "www.fabrikam.com");</a:t>
            </a:r>
          </a:p>
          <a:p>
            <a:pPr>
              <a:buNone/>
            </a:pPr>
            <a:r>
              <a:rPr lang="en-GB" sz="1600" dirty="0" smtClean="0">
                <a:latin typeface="Consolas" pitchFamily="49" charset="0"/>
              </a:rPr>
              <a:t>        </a:t>
            </a:r>
            <a:r>
              <a:rPr lang="en-GB" sz="1600" dirty="0" err="1" smtClean="0">
                <a:latin typeface="Consolas" pitchFamily="49" charset="0"/>
              </a:rPr>
              <a:t>givenname.Text</a:t>
            </a:r>
            <a:r>
              <a:rPr lang="en-GB" sz="1600" dirty="0" smtClean="0">
                <a:latin typeface="Consolas" pitchFamily="49" charset="0"/>
              </a:rPr>
              <a:t> = </a:t>
            </a:r>
            <a:r>
              <a:rPr lang="en-GB" sz="1600" dirty="0" err="1" smtClean="0">
                <a:latin typeface="Consolas" pitchFamily="49" charset="0"/>
              </a:rPr>
              <a:t>tokenHelper.GetClaim</a:t>
            </a:r>
            <a:r>
              <a:rPr lang="en-GB" sz="1600" dirty="0" smtClean="0">
                <a:latin typeface="Consolas" pitchFamily="49" charset="0"/>
              </a:rPr>
              <a:t>(</a:t>
            </a:r>
            <a:r>
              <a:rPr lang="en-GB" sz="1600" dirty="0" err="1" smtClean="0">
                <a:latin typeface="Consolas" pitchFamily="49" charset="0"/>
              </a:rPr>
              <a:t>ClaimTypes.GivenName</a:t>
            </a:r>
            <a:r>
              <a:rPr lang="en-GB" sz="1600" dirty="0" smtClean="0">
                <a:latin typeface="Consolas" pitchFamily="49" charset="0"/>
              </a:rPr>
              <a:t>);</a:t>
            </a:r>
          </a:p>
          <a:p>
            <a:pPr>
              <a:buNone/>
            </a:pPr>
            <a:r>
              <a:rPr lang="en-GB" sz="1600" dirty="0" smtClean="0">
                <a:latin typeface="Consolas" pitchFamily="49" charset="0"/>
              </a:rPr>
              <a:t>        </a:t>
            </a:r>
            <a:r>
              <a:rPr lang="en-GB" sz="1600" dirty="0" err="1" smtClean="0">
                <a:latin typeface="Consolas" pitchFamily="49" charset="0"/>
              </a:rPr>
              <a:t>surname.Text</a:t>
            </a:r>
            <a:r>
              <a:rPr lang="en-GB" sz="1600" dirty="0" smtClean="0">
                <a:latin typeface="Consolas" pitchFamily="49" charset="0"/>
              </a:rPr>
              <a:t> = </a:t>
            </a:r>
            <a:r>
              <a:rPr lang="en-GB" sz="1600" dirty="0" err="1" smtClean="0">
                <a:latin typeface="Consolas" pitchFamily="49" charset="0"/>
              </a:rPr>
              <a:t>tokenHelper.GetClaim</a:t>
            </a:r>
            <a:r>
              <a:rPr lang="en-GB" sz="1600" dirty="0" smtClean="0">
                <a:latin typeface="Consolas" pitchFamily="49" charset="0"/>
              </a:rPr>
              <a:t>(</a:t>
            </a:r>
            <a:r>
              <a:rPr lang="en-GB" sz="1600" dirty="0" err="1" smtClean="0">
                <a:latin typeface="Consolas" pitchFamily="49" charset="0"/>
              </a:rPr>
              <a:t>ClaimTypes.Surname</a:t>
            </a:r>
            <a:r>
              <a:rPr lang="en-GB" sz="1600" dirty="0" smtClean="0">
                <a:latin typeface="Consolas" pitchFamily="49" charset="0"/>
              </a:rPr>
              <a:t>);</a:t>
            </a:r>
          </a:p>
          <a:p>
            <a:pPr>
              <a:buNone/>
            </a:pPr>
            <a:r>
              <a:rPr lang="en-GB" sz="1600" dirty="0" smtClean="0">
                <a:latin typeface="Consolas" pitchFamily="49" charset="0"/>
              </a:rPr>
              <a:t>        </a:t>
            </a:r>
            <a:r>
              <a:rPr lang="en-GB" sz="1600" dirty="0" err="1" smtClean="0">
                <a:latin typeface="Consolas" pitchFamily="49" charset="0"/>
              </a:rPr>
              <a:t>email.Text</a:t>
            </a:r>
            <a:r>
              <a:rPr lang="en-GB" sz="1600" dirty="0" smtClean="0">
                <a:latin typeface="Consolas" pitchFamily="49" charset="0"/>
              </a:rPr>
              <a:t> = </a:t>
            </a:r>
            <a:r>
              <a:rPr lang="en-GB" sz="1600" dirty="0" err="1" smtClean="0">
                <a:latin typeface="Consolas" pitchFamily="49" charset="0"/>
              </a:rPr>
              <a:t>tokenHelper.GetClaim</a:t>
            </a:r>
            <a:r>
              <a:rPr lang="en-GB" sz="1600" dirty="0" smtClean="0">
                <a:latin typeface="Consolas" pitchFamily="49" charset="0"/>
              </a:rPr>
              <a:t>(</a:t>
            </a:r>
            <a:r>
              <a:rPr lang="en-GB" sz="1600" dirty="0" err="1" smtClean="0">
                <a:latin typeface="Consolas" pitchFamily="49" charset="0"/>
              </a:rPr>
              <a:t>ClaimTypes.Email</a:t>
            </a:r>
            <a:r>
              <a:rPr lang="en-GB" sz="1600" dirty="0" smtClean="0">
                <a:latin typeface="Consolas" pitchFamily="49" charset="0"/>
              </a:rPr>
              <a:t>);</a:t>
            </a:r>
          </a:p>
          <a:p>
            <a:pPr>
              <a:buNone/>
            </a:pPr>
            <a:r>
              <a:rPr lang="en-GB" sz="1600" dirty="0" smtClean="0">
                <a:latin typeface="Consolas" pitchFamily="49" charset="0"/>
              </a:rPr>
              <a:t>    }</a:t>
            </a:r>
          </a:p>
          <a:p>
            <a:pPr>
              <a:buNone/>
            </a:pPr>
            <a:r>
              <a:rPr lang="en-GB" sz="1600" dirty="0" smtClean="0">
                <a:latin typeface="Consolas" pitchFamily="49" charset="0"/>
              </a:rPr>
              <a:t>}</a:t>
            </a:r>
          </a:p>
        </p:txBody>
      </p:sp>
      <p:sp>
        <p:nvSpPr>
          <p:cNvPr id="5" name="TextBox 4"/>
          <p:cNvSpPr txBox="1"/>
          <p:nvPr/>
        </p:nvSpPr>
        <p:spPr>
          <a:xfrm>
            <a:off x="357158" y="5572140"/>
            <a:ext cx="8358246" cy="867930"/>
          </a:xfrm>
          <a:prstGeom prst="rect">
            <a:avLst/>
          </a:prstGeom>
          <a:noFill/>
        </p:spPr>
        <p:txBody>
          <a:bodyPr wrap="square" rtlCol="0">
            <a:spAutoFit/>
          </a:bodyPr>
          <a:lstStyle/>
          <a:p>
            <a:pPr marL="460375" lvl="0" indent="-460375" fontAlgn="base">
              <a:lnSpc>
                <a:spcPct val="90000"/>
              </a:lnSpc>
              <a:spcBef>
                <a:spcPct val="30000"/>
              </a:spcBef>
              <a:spcAft>
                <a:spcPct val="0"/>
              </a:spcAft>
              <a:buClr>
                <a:schemeClr val="tx2"/>
              </a:buClr>
              <a:buSzPct val="55000"/>
              <a:buBlip>
                <a:blip r:embed="rId2"/>
              </a:buBlip>
              <a:defRPr/>
            </a:pPr>
            <a:r>
              <a:rPr lang="en-GB" sz="2400" kern="0" dirty="0" smtClean="0"/>
              <a:t>Clearly all the work is in </a:t>
            </a:r>
            <a:r>
              <a:rPr lang="en-GB" sz="2400" kern="0" dirty="0" err="1" smtClean="0"/>
              <a:t>TokenHelper</a:t>
            </a:r>
            <a:endParaRPr lang="en-GB" sz="2400" kern="0" dirty="0" smtClean="0"/>
          </a:p>
          <a:p>
            <a:pPr marL="460375" lvl="0" indent="-460375" fontAlgn="base">
              <a:lnSpc>
                <a:spcPct val="90000"/>
              </a:lnSpc>
              <a:spcBef>
                <a:spcPct val="30000"/>
              </a:spcBef>
              <a:spcAft>
                <a:spcPct val="0"/>
              </a:spcAft>
              <a:buClr>
                <a:schemeClr val="tx2"/>
              </a:buClr>
              <a:buSzPct val="55000"/>
              <a:buBlip>
                <a:blip r:embed="rId2"/>
              </a:buBlip>
              <a:defRPr/>
            </a:pPr>
            <a:r>
              <a:rPr lang="en-GB" sz="2400" kern="0" dirty="0" smtClean="0"/>
              <a:t>Get it in the samples at www.netfx3.com</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implement a RP</a:t>
            </a:r>
            <a:endParaRPr lang="en-GB" dirty="0"/>
          </a:p>
        </p:txBody>
      </p:sp>
      <p:sp>
        <p:nvSpPr>
          <p:cNvPr id="3" name="Content Placeholder 2"/>
          <p:cNvSpPr>
            <a:spLocks noGrp="1"/>
          </p:cNvSpPr>
          <p:nvPr>
            <p:ph idx="1"/>
          </p:nvPr>
        </p:nvSpPr>
        <p:spPr>
          <a:xfrm>
            <a:off x="381000" y="1747634"/>
            <a:ext cx="8388350" cy="4681762"/>
          </a:xfrm>
        </p:spPr>
        <p:txBody>
          <a:bodyPr/>
          <a:lstStyle/>
          <a:p>
            <a:r>
              <a:rPr lang="en-GB" dirty="0" smtClean="0"/>
              <a:t>Update user database</a:t>
            </a:r>
          </a:p>
          <a:p>
            <a:pPr lvl="1"/>
            <a:r>
              <a:rPr lang="en-GB" dirty="0" smtClean="0"/>
              <a:t>To include unique IDs from </a:t>
            </a:r>
            <a:r>
              <a:rPr lang="en-GB" dirty="0" err="1" smtClean="0"/>
              <a:t>CardSpace</a:t>
            </a:r>
            <a:endParaRPr lang="en-GB" dirty="0" smtClean="0"/>
          </a:p>
          <a:p>
            <a:r>
              <a:rPr lang="en-GB" dirty="0" smtClean="0"/>
              <a:t>Create an association page</a:t>
            </a:r>
          </a:p>
          <a:p>
            <a:pPr lvl="1"/>
            <a:r>
              <a:rPr lang="en-GB" dirty="0" smtClean="0"/>
              <a:t>Users can associate cards with their accounts</a:t>
            </a:r>
          </a:p>
          <a:p>
            <a:r>
              <a:rPr lang="en-GB" dirty="0" smtClean="0"/>
              <a:t>Update the sign-in page</a:t>
            </a:r>
          </a:p>
          <a:p>
            <a:pPr lvl="1"/>
            <a:r>
              <a:rPr lang="en-GB" dirty="0" smtClean="0"/>
              <a:t>To allow the use of cards</a:t>
            </a:r>
          </a:p>
          <a:p>
            <a:pPr lvl="1"/>
            <a:r>
              <a:rPr lang="en-GB" dirty="0" smtClean="0"/>
              <a:t>Can still allow other credentials</a:t>
            </a:r>
          </a:p>
          <a:p>
            <a:r>
              <a:rPr lang="en-GB" dirty="0" smtClean="0"/>
              <a:t>Update registration page</a:t>
            </a:r>
          </a:p>
          <a:p>
            <a:pPr lvl="1"/>
            <a:r>
              <a:rPr lang="en-GB" dirty="0" smtClean="0"/>
              <a:t>To allow the use of cards</a:t>
            </a:r>
            <a:endParaRPr lang="en-GB"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normAutofit/>
          </a:bodyPr>
          <a:lstStyle/>
          <a:p>
            <a:r>
              <a:rPr lang="en-GB" dirty="0" err="1" smtClean="0"/>
              <a:t>CardSpace</a:t>
            </a:r>
            <a:endParaRPr lang="en-GB" dirty="0" smtClean="0"/>
          </a:p>
          <a:p>
            <a:pPr lvl="1"/>
            <a:r>
              <a:rPr lang="en-GB" dirty="0" smtClean="0"/>
              <a:t>Solving the problems associated with identity</a:t>
            </a:r>
          </a:p>
          <a:p>
            <a:pPr lvl="1"/>
            <a:r>
              <a:rPr lang="en-GB" dirty="0" smtClean="0"/>
              <a:t>It’s the Identity Selector for Windows</a:t>
            </a:r>
          </a:p>
          <a:p>
            <a:pPr lvl="1"/>
            <a:r>
              <a:rPr lang="en-GB" dirty="0" smtClean="0"/>
              <a:t>Part of cross-platform, open, identity </a:t>
            </a:r>
            <a:r>
              <a:rPr lang="en-GB" dirty="0" err="1" smtClean="0"/>
              <a:t>metasystem</a:t>
            </a:r>
            <a:endParaRPr lang="en-GB"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5000"/>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55224E7602F446AE2D901AEFF02043" ma:contentTypeVersion="0" ma:contentTypeDescription="Create a new document." ma:contentTypeScope="" ma:versionID="f49b9464978ec72d243904ffcd9878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6B3854B-3585-4816-8C44-6E5F7485391D}">
  <ds:schemaRefs>
    <ds:schemaRef ds:uri="http://schemas.microsoft.com/sharepoint/v3/contenttype/forms"/>
  </ds:schemaRefs>
</ds:datastoreItem>
</file>

<file path=customXml/itemProps2.xml><?xml version="1.0" encoding="utf-8"?>
<ds:datastoreItem xmlns:ds="http://schemas.openxmlformats.org/officeDocument/2006/customXml" ds:itemID="{007D9433-32C2-406C-9FFC-27AD780445F3}">
  <ds:schemaRefs>
    <ds:schemaRef ds:uri="http://schemas.microsoft.com/office/2006/metadata/properties"/>
  </ds:schemaRefs>
</ds:datastoreItem>
</file>

<file path=customXml/itemProps3.xml><?xml version="1.0" encoding="utf-8"?>
<ds:datastoreItem xmlns:ds="http://schemas.openxmlformats.org/officeDocument/2006/customXml" ds:itemID="{7C1FA870-305A-465B-B495-8C69048F8C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Module</Template>
  <TotalTime>2600</TotalTime>
  <Words>711</Words>
  <Application>Microsoft Office PowerPoint</Application>
  <PresentationFormat>On-screen Show (4:3)</PresentationFormat>
  <Paragraphs>158</Paragraphs>
  <Slides>22</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Module</vt:lpstr>
      <vt:lpstr>Visio</vt:lpstr>
      <vt:lpstr>Windows CardSpace</vt:lpstr>
      <vt:lpstr>Intro - .NET Framework v3.0</vt:lpstr>
      <vt:lpstr>Intro - .NET Framework v3.5</vt:lpstr>
      <vt:lpstr>Identity - Problems</vt:lpstr>
      <vt:lpstr>Identity – What’s the problem?</vt:lpstr>
      <vt:lpstr>Identity – What’s the problem?</vt:lpstr>
      <vt:lpstr>Identity - Solutions</vt:lpstr>
      <vt:lpstr>What have we got?</vt:lpstr>
      <vt:lpstr>The Identity MetaSystem</vt:lpstr>
      <vt:lpstr>Security Tokens</vt:lpstr>
      <vt:lpstr>Example Security Token</vt:lpstr>
      <vt:lpstr>Security Token Service</vt:lpstr>
      <vt:lpstr>Types of Information Card</vt:lpstr>
      <vt:lpstr>Personal Cards</vt:lpstr>
      <vt:lpstr>Federation</vt:lpstr>
      <vt:lpstr>Federation: example</vt:lpstr>
      <vt:lpstr>Managed Cards</vt:lpstr>
      <vt:lpstr>What’s in the HTML?</vt:lpstr>
      <vt:lpstr>Server-side code</vt:lpstr>
      <vt:lpstr>How to implement a RP</vt:lpstr>
      <vt:lpstr>Summary</vt:lpstr>
      <vt:lpstr>Slide 22</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Mike Taulty</dc:creator>
  <cp:lastModifiedBy>Martin Parry</cp:lastModifiedBy>
  <cp:revision>265</cp:revision>
  <dcterms:created xsi:type="dcterms:W3CDTF">2007-02-02T15:15:48Z</dcterms:created>
  <dcterms:modified xsi:type="dcterms:W3CDTF">2007-06-17T19:08:08Z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0x0101006B55224E7602F446AE2D901AEFF02043</vt:lpwstr>
  </property>
</Properties>
</file>